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61"/>
  </p:notesMasterIdLst>
  <p:handoutMasterIdLst>
    <p:handoutMasterId r:id="rId62"/>
  </p:handoutMasterIdLst>
  <p:sldIdLst>
    <p:sldId id="1076" r:id="rId2"/>
    <p:sldId id="1114" r:id="rId3"/>
    <p:sldId id="1113" r:id="rId4"/>
    <p:sldId id="1093" r:id="rId5"/>
    <p:sldId id="1094" r:id="rId6"/>
    <p:sldId id="1095" r:id="rId7"/>
    <p:sldId id="1096" r:id="rId8"/>
    <p:sldId id="1097" r:id="rId9"/>
    <p:sldId id="1099" r:id="rId10"/>
    <p:sldId id="1116" r:id="rId11"/>
    <p:sldId id="1115" r:id="rId12"/>
    <p:sldId id="1117" r:id="rId13"/>
    <p:sldId id="1118" r:id="rId14"/>
    <p:sldId id="1119" r:id="rId15"/>
    <p:sldId id="1120" r:id="rId16"/>
    <p:sldId id="1121" r:id="rId17"/>
    <p:sldId id="1122" r:id="rId18"/>
    <p:sldId id="1123" r:id="rId19"/>
    <p:sldId id="1124" r:id="rId20"/>
    <p:sldId id="1125" r:id="rId21"/>
    <p:sldId id="1126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135" r:id="rId31"/>
    <p:sldId id="1136" r:id="rId32"/>
    <p:sldId id="1137" r:id="rId33"/>
    <p:sldId id="1106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50" r:id="rId47"/>
    <p:sldId id="1092" r:id="rId48"/>
    <p:sldId id="1098" r:id="rId49"/>
    <p:sldId id="1100" r:id="rId50"/>
    <p:sldId id="1101" r:id="rId51"/>
    <p:sldId id="1102" r:id="rId52"/>
    <p:sldId id="1103" r:id="rId53"/>
    <p:sldId id="1104" r:id="rId54"/>
    <p:sldId id="1105" r:id="rId55"/>
    <p:sldId id="1108" r:id="rId56"/>
    <p:sldId id="1109" r:id="rId57"/>
    <p:sldId id="1110" r:id="rId58"/>
    <p:sldId id="1111" r:id="rId59"/>
    <p:sldId id="1112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114"/>
            <p14:sldId id="1113"/>
            <p14:sldId id="1093"/>
            <p14:sldId id="1094"/>
            <p14:sldId id="1095"/>
            <p14:sldId id="1096"/>
            <p14:sldId id="1097"/>
            <p14:sldId id="1099"/>
            <p14:sldId id="1116"/>
            <p14:sldId id="1115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06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092"/>
            <p14:sldId id="1098"/>
            <p14:sldId id="1100"/>
            <p14:sldId id="1101"/>
            <p14:sldId id="1102"/>
            <p14:sldId id="1103"/>
            <p14:sldId id="1104"/>
            <p14:sldId id="1105"/>
            <p14:sldId id="1108"/>
            <p14:sldId id="1109"/>
            <p14:sldId id="1110"/>
            <p14:sldId id="1111"/>
            <p14:sldId id="1112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  <a:srgbClr val="F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5" autoAdjust="0"/>
    <p:restoredTop sz="92254" autoAdjust="0"/>
  </p:normalViewPr>
  <p:slideViewPr>
    <p:cSldViewPr snapToGrid="0" showGuides="1">
      <p:cViewPr varScale="1">
        <p:scale>
          <a:sx n="58" d="100"/>
          <a:sy n="58" d="100"/>
        </p:scale>
        <p:origin x="102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89"/>
            <a:ext cx="7761469" cy="75713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6BC612-E448-42BA-9324-FFEE10D7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614C70-FC9E-4CC8-91EC-505D40E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Какие бывают брокеры?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148CDA-EFF3-403D-85FE-E981287A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" y="1133475"/>
            <a:ext cx="5638800" cy="4591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AF1596-7AD3-4273-B9FC-7BEBBA60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38" y="1208447"/>
            <a:ext cx="6762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2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D6A762-50B2-4A76-B267-EE3DD3D2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0569E9B-249E-4D9A-BA72-15AC9BA6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Для чего нужны брокеры сообщений?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301A0-71C2-4EA1-97F5-A545699CBAE4}"/>
              </a:ext>
            </a:extLst>
          </p:cNvPr>
          <p:cNvSpPr txBox="1"/>
          <p:nvPr/>
        </p:nvSpPr>
        <p:spPr>
          <a:xfrm>
            <a:off x="432619" y="1225484"/>
            <a:ext cx="92854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организации связи между отдельными службами, даже если какая-то из них не работает в данный момент. То есть продюсер может отправлять сообщения, несмотря на то, проявляет ли активность потребитель в настоящее время.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 счёт асинхронной обработки задач можно увеличить производительность системы в целом.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обеспечения надёжности доставки сообщений: как правило, брокеры обеспечивают механизмы многократной отправки сообщений в тот же момент или через определённое время. Кроме того, обеспечивается соответствующая маршрутизация сообщений, которые не были доставлены.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91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A81DB13-6814-4829-B2D7-84669082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737980-C3DF-4884-9439-F415BD1A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А какие надо знать?</a:t>
            </a:r>
          </a:p>
        </p:txBody>
      </p:sp>
    </p:spTree>
    <p:extLst>
      <p:ext uri="{BB962C8B-B14F-4D97-AF65-F5344CB8AC3E}">
        <p14:creationId xmlns:p14="http://schemas.microsoft.com/office/powerpoint/2010/main" val="289645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40E4539-1ECA-4E2F-922C-C4C13AB1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res.cloudinary.com/practicaldev/image/fetch/s--hfjvyiCG--/c_imagga_scale,f_auto,fl_progressive,h_500,q_auto,w_1000/https:/res.cloudinary.com/tbking/image/upload/v1570820935/blog/rabbitmq-vs-kafka.jpg">
            <a:extLst>
              <a:ext uri="{FF2B5EF4-FFF2-40B4-BE49-F238E27FC236}">
                <a16:creationId xmlns:a16="http://schemas.microsoft.com/office/drawing/2014/main" id="{B50CC318-5AC5-430D-A5F3-7C0227EB6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b="16648"/>
          <a:stretch/>
        </p:blipFill>
        <p:spPr bwMode="auto">
          <a:xfrm>
            <a:off x="3633640" y="122547"/>
            <a:ext cx="4564537" cy="15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05DF-1E97-417E-BD9C-DD016D87DA90}"/>
              </a:ext>
            </a:extLst>
          </p:cNvPr>
          <p:cNvSpPr txBox="1"/>
          <p:nvPr/>
        </p:nvSpPr>
        <p:spPr>
          <a:xfrm>
            <a:off x="6892069" y="1723619"/>
            <a:ext cx="52999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Apache</a:t>
            </a:r>
            <a:r>
              <a:rPr lang="ru-RU" b="1" dirty="0"/>
              <a:t> </a:t>
            </a:r>
            <a:r>
              <a:rPr lang="ru-RU" b="1" dirty="0" err="1"/>
              <a:t>Kafka</a:t>
            </a:r>
            <a:r>
              <a:rPr lang="ru-RU" b="1" dirty="0"/>
              <a:t> </a:t>
            </a:r>
            <a:r>
              <a:rPr lang="ru-RU" dirty="0"/>
              <a:t>лучше всего подходит для потоковой передачи от А к Б без сложной маршрутизации, но с максимальной пропускной способностью. Инструмент отлично справляется с </a:t>
            </a:r>
            <a:r>
              <a:rPr lang="ru-RU" dirty="0" err="1"/>
              <a:t>event</a:t>
            </a:r>
            <a:r>
              <a:rPr lang="ru-RU" dirty="0"/>
              <a:t> </a:t>
            </a:r>
            <a:r>
              <a:rPr lang="ru-RU" dirty="0" err="1"/>
              <a:t>sourcing</a:t>
            </a:r>
            <a:r>
              <a:rPr lang="ru-RU" dirty="0"/>
              <a:t>, потоковой обработкой и моделированием изменений в системе в качестве последовательности событий. Кафку также можно использовать для обработки данных при многоэтапной конвейерной обработке.</a:t>
            </a:r>
          </a:p>
          <a:p>
            <a:r>
              <a:rPr lang="ru-RU" dirty="0"/>
              <a:t>Кафка станет отличным решением, если вам нужен фреймворк для хранения, чтения, повторного чтения и анализа потоковых данных. Ее сильная сторона – обработка и анализ данных в реальном времени. Инструмент идеально подходит для постоянного хранения сообщений или для регулярно проверяемых систем.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D1A46-89AC-400F-928D-AD2243D0DC25}"/>
              </a:ext>
            </a:extLst>
          </p:cNvPr>
          <p:cNvSpPr txBox="1"/>
          <p:nvPr/>
        </p:nvSpPr>
        <p:spPr>
          <a:xfrm>
            <a:off x="301657" y="1710222"/>
            <a:ext cx="65904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RabbitMQ</a:t>
            </a:r>
            <a:r>
              <a:rPr lang="en-US" dirty="0"/>
              <a:t> </a:t>
            </a:r>
            <a:r>
              <a:rPr lang="ru-RU" dirty="0"/>
              <a:t>используют для обработки высокопроизводительных и надежных фоновых заданий, а также для интеграции и взаимодействия внутри приложений и между ними. Инструмент применяется для выполнения сложной маршрутизации к </a:t>
            </a:r>
            <a:r>
              <a:rPr lang="ru-RU" dirty="0" err="1"/>
              <a:t>консьюмерам</a:t>
            </a:r>
            <a:r>
              <a:rPr lang="ru-RU" dirty="0"/>
              <a:t> и интеграции нескольких приложений и служб с нетривиальной логикой маршрутизации.</a:t>
            </a:r>
          </a:p>
          <a:p>
            <a:r>
              <a:rPr lang="ru-RU" dirty="0" err="1"/>
              <a:t>RabbitMQ</a:t>
            </a:r>
            <a:r>
              <a:rPr lang="ru-RU" dirty="0"/>
              <a:t> идеально подходит для веб-серверов, которым требуется быстрый запрос-ответ. Этот инструмент распределяет нагрузку между рабочими приложениями при высокой нагрузке (более 20 000 сообщений в секунду) и может обрабатывать фоновые задания или длительные задачи, такие как преобразование PDF, сканирование файлов или масштабирование изображений.</a:t>
            </a:r>
          </a:p>
          <a:p>
            <a:r>
              <a:rPr lang="ru-RU" dirty="0" err="1"/>
              <a:t>RabbitMQ</a:t>
            </a:r>
            <a:r>
              <a:rPr lang="ru-RU" dirty="0"/>
              <a:t> эффективно работает с длительными задачами, надежно исполняющимися фоновыми заданиями, связью/интеграцией внутри приложений и между ними.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8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B8193E0-BF40-450A-A16B-5C67C5C4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C389D16-370A-4A7E-93B7-3E389E57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Основные отличия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и </a:t>
            </a:r>
            <a:r>
              <a:rPr lang="ru-RU" dirty="0" err="1"/>
              <a:t>RabbitMQ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B177B4-1BF8-44C5-9F8E-AA081379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776287"/>
            <a:ext cx="72580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4BC4600D-AB48-4BA1-8770-411FA977C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kafka</a:t>
            </a:r>
            <a:r>
              <a:rPr lang="en-US" dirty="0"/>
              <a:t> - </a:t>
            </a:r>
            <a:r>
              <a:rPr lang="ru-RU" dirty="0"/>
              <a:t>это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5A66D5B-D842-4B53-92BA-0C998B9003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82FA98B-E4BD-4E85-930C-00BA3D66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/>
              <a:t>kafka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AF335-38BC-47AE-86C7-2F95F20A7AC2}"/>
              </a:ext>
            </a:extLst>
          </p:cNvPr>
          <p:cNvSpPr txBox="1"/>
          <p:nvPr/>
        </p:nvSpPr>
        <p:spPr>
          <a:xfrm>
            <a:off x="659876" y="1875934"/>
            <a:ext cx="9616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event streaming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для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Систем требующих высокой производительности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Стриминговой аналитики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Интеграции данных из разных источников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Mission-critical application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585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9C6DBA-0C61-4783-B6D5-A4B87E27CB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CD49E6-6430-4DFB-B44A-0F4F0C53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Свойства </a:t>
            </a:r>
            <a:r>
              <a:rPr lang="en-US" dirty="0" err="1"/>
              <a:t>kafka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76FAF-CE03-431C-866C-29905D70064B}"/>
              </a:ext>
            </a:extLst>
          </p:cNvPr>
          <p:cNvSpPr txBox="1"/>
          <p:nvPr/>
        </p:nvSpPr>
        <p:spPr>
          <a:xfrm>
            <a:off x="678730" y="1329179"/>
            <a:ext cx="7993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Распределнность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Отказеустойчивость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Высокая доступность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Надежность и согласованность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Горизонтальное масштабирование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115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5E1AA67-4AD1-4362-B51D-7BE7788A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360EA46-CC57-45D3-A373-6065892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ABF03-CCC0-4AE1-9337-819AFDB7EA77}"/>
              </a:ext>
            </a:extLst>
          </p:cNvPr>
          <p:cNvSpPr txBox="1"/>
          <p:nvPr/>
        </p:nvSpPr>
        <p:spPr>
          <a:xfrm>
            <a:off x="432619" y="1177788"/>
            <a:ext cx="8352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Разработана в </a:t>
            </a:r>
            <a:r>
              <a:rPr lang="en-US" dirty="0"/>
              <a:t>LinkedIn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Программный код опубликован в 2011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С 2012 принадлежит </a:t>
            </a:r>
            <a:r>
              <a:rPr lang="en-US" dirty="0"/>
              <a:t>Apache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Реализована на </a:t>
            </a:r>
            <a:r>
              <a:rPr lang="en-US" dirty="0"/>
              <a:t>Scala </a:t>
            </a:r>
            <a:r>
              <a:rPr lang="ru-RU" dirty="0"/>
              <a:t>и </a:t>
            </a:r>
            <a:r>
              <a:rPr lang="en-US" dirty="0"/>
              <a:t>Java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Название придумали в честь </a:t>
            </a:r>
            <a:r>
              <a:rPr lang="en-US" dirty="0"/>
              <a:t>Franz Kafka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Know writer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Kafka – a system optimized for writing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407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</p:spTree>
    <p:extLst>
      <p:ext uri="{BB962C8B-B14F-4D97-AF65-F5344CB8AC3E}">
        <p14:creationId xmlns:p14="http://schemas.microsoft.com/office/powerpoint/2010/main" val="226563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08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1C06A3-9542-41D5-9A96-A8C977B17C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128" r="712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DD0BA3-8ADF-4B4A-9068-2AA8FD768F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233308-4D98-4659-94D9-7677EB15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8565"/>
          </a:xfrm>
        </p:spPr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7F0FCA-4298-4A52-9AF1-635C6AF21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19" y="1954766"/>
            <a:ext cx="6477228" cy="22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Меня зовут Владимир Бурмистров!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 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 IT я попал в 2007 году, когда у всех была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Windows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 XP и Стив Джобс показал миру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iPhone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</a:b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С 2007 по 2015 год занимался автоматизацией производств, регламентированного и управленческого учета.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С 2015 года перешел в ритейл и стал заниматься автоматизацией складской и транспортной логистики, отделов продаж, управленческой отчетностью.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С 2021 года перешел в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финтех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 и занимаюсь системным анализом.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200" dirty="0">
              <a:solidFill>
                <a:srgbClr val="202124"/>
              </a:solidFill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ter"/>
              </a:rPr>
              <a:t>На проектах был и на стороне заказчика, и на стороне вендора. Планирую вырасти в архитектора в ближайшие пару лет.</a:t>
            </a:r>
          </a:p>
        </p:txBody>
      </p:sp>
      <p:sp>
        <p:nvSpPr>
          <p:cNvPr id="8" name="AutoShape 2" descr="👨🏽‍💻">
            <a:extLst>
              <a:ext uri="{FF2B5EF4-FFF2-40B4-BE49-F238E27FC236}">
                <a16:creationId xmlns:a16="http://schemas.microsoft.com/office/drawing/2014/main" id="{44FCB1FB-B75B-456F-9EFB-A96CE6975A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938" y="-98425"/>
            <a:ext cx="3702996" cy="370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://qrcoder.ru/code/?https%3A%2F%2Ft.me%2FCrazyElephant&amp;4&amp;0">
            <a:extLst>
              <a:ext uri="{FF2B5EF4-FFF2-40B4-BE49-F238E27FC236}">
                <a16:creationId xmlns:a16="http://schemas.microsoft.com/office/drawing/2014/main" id="{64F69E55-D08F-4FED-B5B1-5EF832CF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11" y="4757480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6B2BC-828D-482B-B11C-E421AB0E2592}"/>
              </a:ext>
            </a:extLst>
          </p:cNvPr>
          <p:cNvSpPr txBox="1"/>
          <p:nvPr/>
        </p:nvSpPr>
        <p:spPr>
          <a:xfrm>
            <a:off x="292034" y="5825102"/>
            <a:ext cx="27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https://t.me/CrazyElephant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AC137-C05E-4B98-B900-966762B7751B}"/>
              </a:ext>
            </a:extLst>
          </p:cNvPr>
          <p:cNvSpPr txBox="1"/>
          <p:nvPr/>
        </p:nvSpPr>
        <p:spPr>
          <a:xfrm>
            <a:off x="811312" y="4393271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Написать мне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229341-0FFA-4F1C-A19D-47803F6934B4}"/>
              </a:ext>
            </a:extLst>
          </p:cNvPr>
          <p:cNvSpPr/>
          <p:nvPr/>
        </p:nvSpPr>
        <p:spPr>
          <a:xfrm>
            <a:off x="2948407" y="4574133"/>
            <a:ext cx="3147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Перед тем как писать, прочти </a:t>
            </a:r>
          </a:p>
          <a:p>
            <a:r>
              <a:rPr lang="ru-RU" dirty="0"/>
              <a:t>https://bv-dev.ru/no-hello/</a:t>
            </a:r>
          </a:p>
        </p:txBody>
      </p:sp>
      <p:pic>
        <p:nvPicPr>
          <p:cNvPr id="1030" name="Picture 6" descr="http://qrcoder.ru/code/?https%3A%2F%2Fbv-dev.ru%2Fno-hello%2F&amp;4&amp;0">
            <a:extLst>
              <a:ext uri="{FF2B5EF4-FFF2-40B4-BE49-F238E27FC236}">
                <a16:creationId xmlns:a16="http://schemas.microsoft.com/office/drawing/2014/main" id="{DEE165F9-F160-4ADD-A202-8C0061C0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493733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97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334520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77BE9FB-973F-438A-BBF4-FD061D4894C3}"/>
              </a:ext>
            </a:extLst>
          </p:cNvPr>
          <p:cNvCxnSpPr/>
          <p:nvPr/>
        </p:nvCxnSpPr>
        <p:spPr>
          <a:xfrm>
            <a:off x="4835526" y="2077039"/>
            <a:ext cx="5288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01BB5BE-81A3-41F0-9872-B0492E633933}"/>
              </a:ext>
            </a:extLst>
          </p:cNvPr>
          <p:cNvCxnSpPr/>
          <p:nvPr/>
        </p:nvCxnSpPr>
        <p:spPr>
          <a:xfrm>
            <a:off x="4835526" y="2177592"/>
            <a:ext cx="5288862" cy="99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3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77BE9FB-973F-438A-BBF4-FD061D4894C3}"/>
              </a:ext>
            </a:extLst>
          </p:cNvPr>
          <p:cNvCxnSpPr/>
          <p:nvPr/>
        </p:nvCxnSpPr>
        <p:spPr>
          <a:xfrm>
            <a:off x="4835526" y="2077039"/>
            <a:ext cx="528886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01BB5BE-81A3-41F0-9872-B0492E633933}"/>
              </a:ext>
            </a:extLst>
          </p:cNvPr>
          <p:cNvCxnSpPr/>
          <p:nvPr/>
        </p:nvCxnSpPr>
        <p:spPr>
          <a:xfrm>
            <a:off x="4835526" y="2177592"/>
            <a:ext cx="5288862" cy="9961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2D47C48-931B-4D83-8198-7C848265C5F0}"/>
              </a:ext>
            </a:extLst>
          </p:cNvPr>
          <p:cNvCxnSpPr/>
          <p:nvPr/>
        </p:nvCxnSpPr>
        <p:spPr>
          <a:xfrm>
            <a:off x="4901938" y="3173692"/>
            <a:ext cx="5222450" cy="78555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47F491D-CF08-48E1-AB41-11FBC6461092}"/>
              </a:ext>
            </a:extLst>
          </p:cNvPr>
          <p:cNvCxnSpPr/>
          <p:nvPr/>
        </p:nvCxnSpPr>
        <p:spPr>
          <a:xfrm flipV="1">
            <a:off x="4901938" y="2177592"/>
            <a:ext cx="5222450" cy="20462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9A9597E-006A-4677-A4E0-748D9AFF152F}"/>
              </a:ext>
            </a:extLst>
          </p:cNvPr>
          <p:cNvCxnSpPr/>
          <p:nvPr/>
        </p:nvCxnSpPr>
        <p:spPr>
          <a:xfrm flipV="1">
            <a:off x="4901938" y="4223803"/>
            <a:ext cx="5297864" cy="10055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6D03EAD-FCC0-4678-926F-9E422A8626F7}"/>
              </a:ext>
            </a:extLst>
          </p:cNvPr>
          <p:cNvCxnSpPr/>
          <p:nvPr/>
        </p:nvCxnSpPr>
        <p:spPr>
          <a:xfrm flipV="1">
            <a:off x="5099901" y="3405081"/>
            <a:ext cx="5024487" cy="81872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0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77BE9FB-973F-438A-BBF4-FD061D4894C3}"/>
              </a:ext>
            </a:extLst>
          </p:cNvPr>
          <p:cNvCxnSpPr/>
          <p:nvPr/>
        </p:nvCxnSpPr>
        <p:spPr>
          <a:xfrm>
            <a:off x="4835526" y="2077039"/>
            <a:ext cx="528886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01BB5BE-81A3-41F0-9872-B0492E633933}"/>
              </a:ext>
            </a:extLst>
          </p:cNvPr>
          <p:cNvCxnSpPr/>
          <p:nvPr/>
        </p:nvCxnSpPr>
        <p:spPr>
          <a:xfrm>
            <a:off x="4835526" y="2177592"/>
            <a:ext cx="5288862" cy="9961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2D47C48-931B-4D83-8198-7C848265C5F0}"/>
              </a:ext>
            </a:extLst>
          </p:cNvPr>
          <p:cNvCxnSpPr/>
          <p:nvPr/>
        </p:nvCxnSpPr>
        <p:spPr>
          <a:xfrm>
            <a:off x="4901938" y="3173692"/>
            <a:ext cx="5222450" cy="78555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47F491D-CF08-48E1-AB41-11FBC6461092}"/>
              </a:ext>
            </a:extLst>
          </p:cNvPr>
          <p:cNvCxnSpPr/>
          <p:nvPr/>
        </p:nvCxnSpPr>
        <p:spPr>
          <a:xfrm flipV="1">
            <a:off x="4901938" y="2177592"/>
            <a:ext cx="5222450" cy="20462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9A9597E-006A-4677-A4E0-748D9AFF152F}"/>
              </a:ext>
            </a:extLst>
          </p:cNvPr>
          <p:cNvCxnSpPr/>
          <p:nvPr/>
        </p:nvCxnSpPr>
        <p:spPr>
          <a:xfrm flipV="1">
            <a:off x="4901938" y="4223803"/>
            <a:ext cx="5297864" cy="10055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6D03EAD-FCC0-4678-926F-9E422A8626F7}"/>
              </a:ext>
            </a:extLst>
          </p:cNvPr>
          <p:cNvCxnSpPr/>
          <p:nvPr/>
        </p:nvCxnSpPr>
        <p:spPr>
          <a:xfrm flipV="1">
            <a:off x="5099901" y="3405081"/>
            <a:ext cx="5024487" cy="81872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2F9770A-759A-48F8-A7CD-FF7F284A5CCC}"/>
              </a:ext>
            </a:extLst>
          </p:cNvPr>
          <p:cNvSpPr/>
          <p:nvPr/>
        </p:nvSpPr>
        <p:spPr>
          <a:xfrm>
            <a:off x="4881885" y="693406"/>
            <a:ext cx="5317917" cy="4615995"/>
          </a:xfrm>
          <a:prstGeom prst="rect">
            <a:avLst/>
          </a:prstGeom>
          <a:solidFill>
            <a:srgbClr val="FFBD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FF2E86-E9B3-4019-8D65-1F14DF096570}"/>
              </a:ext>
            </a:extLst>
          </p:cNvPr>
          <p:cNvSpPr txBox="1"/>
          <p:nvPr/>
        </p:nvSpPr>
        <p:spPr>
          <a:xfrm>
            <a:off x="4975123" y="912457"/>
            <a:ext cx="519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Проблемы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Надежность и гарантия доставки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Подключение новых получателей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Отправители знают получателей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Техническая поддержка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Интеграция разных стеков</a:t>
            </a:r>
          </a:p>
        </p:txBody>
      </p:sp>
    </p:spTree>
    <p:extLst>
      <p:ext uri="{BB962C8B-B14F-4D97-AF65-F5344CB8AC3E}">
        <p14:creationId xmlns:p14="http://schemas.microsoft.com/office/powerpoint/2010/main" val="284794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EF5F1F-B411-4297-9F1D-5986C1C1E27A}"/>
              </a:ext>
            </a:extLst>
          </p:cNvPr>
          <p:cNvSpPr txBox="1"/>
          <p:nvPr/>
        </p:nvSpPr>
        <p:spPr>
          <a:xfrm>
            <a:off x="6749980" y="1085883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900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685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73EF17D-A5E5-48D3-99CD-34951F9A457A}"/>
              </a:ext>
            </a:extLst>
          </p:cNvPr>
          <p:cNvSpPr/>
          <p:nvPr/>
        </p:nvSpPr>
        <p:spPr>
          <a:xfrm>
            <a:off x="5407772" y="1363017"/>
            <a:ext cx="4518654" cy="3765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634B36-95C9-4840-99CD-BC17B20A6E8B}"/>
              </a:ext>
            </a:extLst>
          </p:cNvPr>
          <p:cNvSpPr txBox="1"/>
          <p:nvPr/>
        </p:nvSpPr>
        <p:spPr>
          <a:xfrm>
            <a:off x="7160732" y="944093"/>
            <a:ext cx="189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69C5C13-8597-45A9-876D-5450EF78324C}"/>
              </a:ext>
            </a:extLst>
          </p:cNvPr>
          <p:cNvSpPr/>
          <p:nvPr/>
        </p:nvSpPr>
        <p:spPr>
          <a:xfrm>
            <a:off x="6017342" y="1750521"/>
            <a:ext cx="3494422" cy="599008"/>
          </a:xfrm>
          <a:prstGeom prst="rect">
            <a:avLst/>
          </a:prstGeom>
          <a:solidFill>
            <a:srgbClr val="D8F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FA3B71-9584-4409-8398-2E3239B239E7}"/>
              </a:ext>
            </a:extLst>
          </p:cNvPr>
          <p:cNvSpPr/>
          <p:nvPr/>
        </p:nvSpPr>
        <p:spPr>
          <a:xfrm>
            <a:off x="6017342" y="2784254"/>
            <a:ext cx="3494422" cy="5990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6484FDE-D247-456F-B5A6-342430094E15}"/>
              </a:ext>
            </a:extLst>
          </p:cNvPr>
          <p:cNvSpPr/>
          <p:nvPr/>
        </p:nvSpPr>
        <p:spPr>
          <a:xfrm>
            <a:off x="6017342" y="3955144"/>
            <a:ext cx="3494422" cy="599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60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73EF17D-A5E5-48D3-99CD-34951F9A457A}"/>
              </a:ext>
            </a:extLst>
          </p:cNvPr>
          <p:cNvSpPr/>
          <p:nvPr/>
        </p:nvSpPr>
        <p:spPr>
          <a:xfrm>
            <a:off x="5407772" y="1363017"/>
            <a:ext cx="4518654" cy="3765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634B36-95C9-4840-99CD-BC17B20A6E8B}"/>
              </a:ext>
            </a:extLst>
          </p:cNvPr>
          <p:cNvSpPr txBox="1"/>
          <p:nvPr/>
        </p:nvSpPr>
        <p:spPr>
          <a:xfrm>
            <a:off x="7160732" y="944093"/>
            <a:ext cx="189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69C5C13-8597-45A9-876D-5450EF78324C}"/>
              </a:ext>
            </a:extLst>
          </p:cNvPr>
          <p:cNvSpPr/>
          <p:nvPr/>
        </p:nvSpPr>
        <p:spPr>
          <a:xfrm>
            <a:off x="6017342" y="1750521"/>
            <a:ext cx="3494422" cy="599008"/>
          </a:xfrm>
          <a:prstGeom prst="rect">
            <a:avLst/>
          </a:prstGeom>
          <a:solidFill>
            <a:srgbClr val="D8F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FA3B71-9584-4409-8398-2E3239B239E7}"/>
              </a:ext>
            </a:extLst>
          </p:cNvPr>
          <p:cNvSpPr/>
          <p:nvPr/>
        </p:nvSpPr>
        <p:spPr>
          <a:xfrm>
            <a:off x="6017342" y="2784254"/>
            <a:ext cx="3494422" cy="5990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6484FDE-D247-456F-B5A6-342430094E15}"/>
              </a:ext>
            </a:extLst>
          </p:cNvPr>
          <p:cNvSpPr/>
          <p:nvPr/>
        </p:nvSpPr>
        <p:spPr>
          <a:xfrm>
            <a:off x="6017342" y="3955144"/>
            <a:ext cx="3494422" cy="599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9DA7-3E82-4410-AD69-FEABED2AA5A8}"/>
              </a:ext>
            </a:extLst>
          </p:cNvPr>
          <p:cNvSpPr/>
          <p:nvPr/>
        </p:nvSpPr>
        <p:spPr>
          <a:xfrm>
            <a:off x="6207247" y="1835896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3EBDCCB3-0041-45E3-8590-0F2B4277F9E0}"/>
              </a:ext>
            </a:extLst>
          </p:cNvPr>
          <p:cNvSpPr/>
          <p:nvPr/>
        </p:nvSpPr>
        <p:spPr>
          <a:xfrm>
            <a:off x="6803010" y="1861440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96138172-CEF1-4621-8634-2F7CA0EA37CB}"/>
              </a:ext>
            </a:extLst>
          </p:cNvPr>
          <p:cNvSpPr/>
          <p:nvPr/>
        </p:nvSpPr>
        <p:spPr>
          <a:xfrm>
            <a:off x="7348558" y="187436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C2F6B48B-5EBA-4AFC-A6FA-D0F2417CD28C}"/>
              </a:ext>
            </a:extLst>
          </p:cNvPr>
          <p:cNvSpPr/>
          <p:nvPr/>
        </p:nvSpPr>
        <p:spPr>
          <a:xfrm>
            <a:off x="6207246" y="4062410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7E351837-1B0D-4B65-90B9-196325EDF40B}"/>
              </a:ext>
            </a:extLst>
          </p:cNvPr>
          <p:cNvSpPr/>
          <p:nvPr/>
        </p:nvSpPr>
        <p:spPr>
          <a:xfrm>
            <a:off x="6754774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158972AA-BC6E-4314-94BF-EEAD701FD943}"/>
              </a:ext>
            </a:extLst>
          </p:cNvPr>
          <p:cNvSpPr/>
          <p:nvPr/>
        </p:nvSpPr>
        <p:spPr>
          <a:xfrm>
            <a:off x="7245358" y="405197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C102D9ED-6F62-4E9A-8762-7CA62CE8A387}"/>
              </a:ext>
            </a:extLst>
          </p:cNvPr>
          <p:cNvSpPr/>
          <p:nvPr/>
        </p:nvSpPr>
        <p:spPr>
          <a:xfrm>
            <a:off x="6136767" y="2881081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7518C12-A8C3-405B-9629-7C7A10706999}"/>
              </a:ext>
            </a:extLst>
          </p:cNvPr>
          <p:cNvSpPr/>
          <p:nvPr/>
        </p:nvSpPr>
        <p:spPr>
          <a:xfrm>
            <a:off x="6623626" y="2916057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F457A13-B19D-4A0A-B15D-868D540D88CC}"/>
              </a:ext>
            </a:extLst>
          </p:cNvPr>
          <p:cNvSpPr/>
          <p:nvPr/>
        </p:nvSpPr>
        <p:spPr>
          <a:xfrm>
            <a:off x="7154508" y="2936404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565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73EF17D-A5E5-48D3-99CD-34951F9A457A}"/>
              </a:ext>
            </a:extLst>
          </p:cNvPr>
          <p:cNvSpPr/>
          <p:nvPr/>
        </p:nvSpPr>
        <p:spPr>
          <a:xfrm>
            <a:off x="5407772" y="1363017"/>
            <a:ext cx="4518654" cy="3765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634B36-95C9-4840-99CD-BC17B20A6E8B}"/>
              </a:ext>
            </a:extLst>
          </p:cNvPr>
          <p:cNvSpPr txBox="1"/>
          <p:nvPr/>
        </p:nvSpPr>
        <p:spPr>
          <a:xfrm>
            <a:off x="7160732" y="944093"/>
            <a:ext cx="189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69C5C13-8597-45A9-876D-5450EF78324C}"/>
              </a:ext>
            </a:extLst>
          </p:cNvPr>
          <p:cNvSpPr/>
          <p:nvPr/>
        </p:nvSpPr>
        <p:spPr>
          <a:xfrm>
            <a:off x="6017342" y="1750521"/>
            <a:ext cx="3494422" cy="599008"/>
          </a:xfrm>
          <a:prstGeom prst="rect">
            <a:avLst/>
          </a:prstGeom>
          <a:solidFill>
            <a:srgbClr val="D8F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FA3B71-9584-4409-8398-2E3239B239E7}"/>
              </a:ext>
            </a:extLst>
          </p:cNvPr>
          <p:cNvSpPr/>
          <p:nvPr/>
        </p:nvSpPr>
        <p:spPr>
          <a:xfrm>
            <a:off x="6017342" y="2784254"/>
            <a:ext cx="3494422" cy="5990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6484FDE-D247-456F-B5A6-342430094E15}"/>
              </a:ext>
            </a:extLst>
          </p:cNvPr>
          <p:cNvSpPr/>
          <p:nvPr/>
        </p:nvSpPr>
        <p:spPr>
          <a:xfrm>
            <a:off x="6017342" y="3955144"/>
            <a:ext cx="3494422" cy="599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9DA7-3E82-4410-AD69-FEABED2AA5A8}"/>
              </a:ext>
            </a:extLst>
          </p:cNvPr>
          <p:cNvSpPr/>
          <p:nvPr/>
        </p:nvSpPr>
        <p:spPr>
          <a:xfrm>
            <a:off x="6207247" y="1835896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3EBDCCB3-0041-45E3-8590-0F2B4277F9E0}"/>
              </a:ext>
            </a:extLst>
          </p:cNvPr>
          <p:cNvSpPr/>
          <p:nvPr/>
        </p:nvSpPr>
        <p:spPr>
          <a:xfrm>
            <a:off x="6803010" y="1861440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96138172-CEF1-4621-8634-2F7CA0EA37CB}"/>
              </a:ext>
            </a:extLst>
          </p:cNvPr>
          <p:cNvSpPr/>
          <p:nvPr/>
        </p:nvSpPr>
        <p:spPr>
          <a:xfrm>
            <a:off x="7348558" y="187436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C2F6B48B-5EBA-4AFC-A6FA-D0F2417CD28C}"/>
              </a:ext>
            </a:extLst>
          </p:cNvPr>
          <p:cNvSpPr/>
          <p:nvPr/>
        </p:nvSpPr>
        <p:spPr>
          <a:xfrm>
            <a:off x="6207246" y="4062410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7E351837-1B0D-4B65-90B9-196325EDF40B}"/>
              </a:ext>
            </a:extLst>
          </p:cNvPr>
          <p:cNvSpPr/>
          <p:nvPr/>
        </p:nvSpPr>
        <p:spPr>
          <a:xfrm>
            <a:off x="6754774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158972AA-BC6E-4314-94BF-EEAD701FD943}"/>
              </a:ext>
            </a:extLst>
          </p:cNvPr>
          <p:cNvSpPr/>
          <p:nvPr/>
        </p:nvSpPr>
        <p:spPr>
          <a:xfrm>
            <a:off x="7245358" y="405197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C102D9ED-6F62-4E9A-8762-7CA62CE8A387}"/>
              </a:ext>
            </a:extLst>
          </p:cNvPr>
          <p:cNvSpPr/>
          <p:nvPr/>
        </p:nvSpPr>
        <p:spPr>
          <a:xfrm>
            <a:off x="6136767" y="2881081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7518C12-A8C3-405B-9629-7C7A10706999}"/>
              </a:ext>
            </a:extLst>
          </p:cNvPr>
          <p:cNvSpPr/>
          <p:nvPr/>
        </p:nvSpPr>
        <p:spPr>
          <a:xfrm>
            <a:off x="6623626" y="2916057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F457A13-B19D-4A0A-B15D-868D540D88CC}"/>
              </a:ext>
            </a:extLst>
          </p:cNvPr>
          <p:cNvSpPr/>
          <p:nvPr/>
        </p:nvSpPr>
        <p:spPr>
          <a:xfrm>
            <a:off x="7154508" y="2936404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: вправо 54">
            <a:extLst>
              <a:ext uri="{FF2B5EF4-FFF2-40B4-BE49-F238E27FC236}">
                <a16:creationId xmlns:a16="http://schemas.microsoft.com/office/drawing/2014/main" id="{F9404DA9-8440-46AA-8A6D-F74F5F5E8818}"/>
              </a:ext>
            </a:extLst>
          </p:cNvPr>
          <p:cNvSpPr/>
          <p:nvPr/>
        </p:nvSpPr>
        <p:spPr>
          <a:xfrm>
            <a:off x="4848781" y="1891531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трелка: вправо 55">
            <a:extLst>
              <a:ext uri="{FF2B5EF4-FFF2-40B4-BE49-F238E27FC236}">
                <a16:creationId xmlns:a16="http://schemas.microsoft.com/office/drawing/2014/main" id="{EA69EB75-35B9-40A0-8D6B-9B3E8F6A2B7F}"/>
              </a:ext>
            </a:extLst>
          </p:cNvPr>
          <p:cNvSpPr/>
          <p:nvPr/>
        </p:nvSpPr>
        <p:spPr>
          <a:xfrm>
            <a:off x="4764954" y="2999727"/>
            <a:ext cx="783107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трелка: вправо 56">
            <a:extLst>
              <a:ext uri="{FF2B5EF4-FFF2-40B4-BE49-F238E27FC236}">
                <a16:creationId xmlns:a16="http://schemas.microsoft.com/office/drawing/2014/main" id="{92F28A6D-E49A-4E44-9B4E-5D806E94C3E4}"/>
              </a:ext>
            </a:extLst>
          </p:cNvPr>
          <p:cNvSpPr/>
          <p:nvPr/>
        </p:nvSpPr>
        <p:spPr>
          <a:xfrm>
            <a:off x="4806734" y="4068306"/>
            <a:ext cx="852420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трелка: вправо 57">
            <a:extLst>
              <a:ext uri="{FF2B5EF4-FFF2-40B4-BE49-F238E27FC236}">
                <a16:creationId xmlns:a16="http://schemas.microsoft.com/office/drawing/2014/main" id="{584ACF4E-37F4-4000-BF3C-E0F4AD7979EF}"/>
              </a:ext>
            </a:extLst>
          </p:cNvPr>
          <p:cNvSpPr/>
          <p:nvPr/>
        </p:nvSpPr>
        <p:spPr>
          <a:xfrm rot="10800000">
            <a:off x="9721713" y="1644977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трелка: вправо 58">
            <a:extLst>
              <a:ext uri="{FF2B5EF4-FFF2-40B4-BE49-F238E27FC236}">
                <a16:creationId xmlns:a16="http://schemas.microsoft.com/office/drawing/2014/main" id="{87CB948A-3E95-4D7D-B5DC-FFC8364CB0D8}"/>
              </a:ext>
            </a:extLst>
          </p:cNvPr>
          <p:cNvSpPr/>
          <p:nvPr/>
        </p:nvSpPr>
        <p:spPr>
          <a:xfrm rot="10800000">
            <a:off x="9738443" y="2954884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F171F4F3-68D7-4F3E-BCB8-090403AB842F}"/>
              </a:ext>
            </a:extLst>
          </p:cNvPr>
          <p:cNvSpPr/>
          <p:nvPr/>
        </p:nvSpPr>
        <p:spPr>
          <a:xfrm rot="10800000">
            <a:off x="9756185" y="4109611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трелка: вправо 61">
            <a:extLst>
              <a:ext uri="{FF2B5EF4-FFF2-40B4-BE49-F238E27FC236}">
                <a16:creationId xmlns:a16="http://schemas.microsoft.com/office/drawing/2014/main" id="{8B8302BA-39F7-438F-A579-B961083F6424}"/>
              </a:ext>
            </a:extLst>
          </p:cNvPr>
          <p:cNvSpPr/>
          <p:nvPr/>
        </p:nvSpPr>
        <p:spPr>
          <a:xfrm rot="10800000">
            <a:off x="9760632" y="3288958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трелка: вправо 62">
            <a:extLst>
              <a:ext uri="{FF2B5EF4-FFF2-40B4-BE49-F238E27FC236}">
                <a16:creationId xmlns:a16="http://schemas.microsoft.com/office/drawing/2014/main" id="{490685B6-C312-4056-83A6-9EAAD3D05423}"/>
              </a:ext>
            </a:extLst>
          </p:cNvPr>
          <p:cNvSpPr/>
          <p:nvPr/>
        </p:nvSpPr>
        <p:spPr>
          <a:xfrm rot="10800000">
            <a:off x="9751717" y="2019664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трелка: вправо 63">
            <a:extLst>
              <a:ext uri="{FF2B5EF4-FFF2-40B4-BE49-F238E27FC236}">
                <a16:creationId xmlns:a16="http://schemas.microsoft.com/office/drawing/2014/main" id="{8CBF244A-C84A-4FAE-8180-F18ACA40ABB2}"/>
              </a:ext>
            </a:extLst>
          </p:cNvPr>
          <p:cNvSpPr/>
          <p:nvPr/>
        </p:nvSpPr>
        <p:spPr>
          <a:xfrm rot="10800000">
            <a:off x="9751717" y="2678404"/>
            <a:ext cx="643687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76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AAF2B8D-00AC-4F48-BFA4-D06488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B0566-3FBC-470B-AB59-D9707493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A0193B-44DF-4EC2-AC51-BF0D07E97E23}"/>
              </a:ext>
            </a:extLst>
          </p:cNvPr>
          <p:cNvSpPr/>
          <p:nvPr/>
        </p:nvSpPr>
        <p:spPr>
          <a:xfrm>
            <a:off x="499621" y="17722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869D938-F7DC-4C0D-AEA8-843C85F3B85A}"/>
              </a:ext>
            </a:extLst>
          </p:cNvPr>
          <p:cNvSpPr/>
          <p:nvPr/>
        </p:nvSpPr>
        <p:spPr>
          <a:xfrm>
            <a:off x="652021" y="19246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7C321B1-75BF-4930-B49E-1628D68A4B0A}"/>
              </a:ext>
            </a:extLst>
          </p:cNvPr>
          <p:cNvSpPr/>
          <p:nvPr/>
        </p:nvSpPr>
        <p:spPr>
          <a:xfrm>
            <a:off x="804421" y="2077039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9ED8FE-E5D2-43F3-A43D-336EDDCB6F3C}"/>
              </a:ext>
            </a:extLst>
          </p:cNvPr>
          <p:cNvSpPr/>
          <p:nvPr/>
        </p:nvSpPr>
        <p:spPr>
          <a:xfrm>
            <a:off x="453043" y="27683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0A703E3-65D4-4789-B242-B80B8DB70204}"/>
              </a:ext>
            </a:extLst>
          </p:cNvPr>
          <p:cNvSpPr/>
          <p:nvPr/>
        </p:nvSpPr>
        <p:spPr>
          <a:xfrm>
            <a:off x="605443" y="29207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C74407E-9CBC-47CA-B83F-A61799588FDD}"/>
              </a:ext>
            </a:extLst>
          </p:cNvPr>
          <p:cNvSpPr/>
          <p:nvPr/>
        </p:nvSpPr>
        <p:spPr>
          <a:xfrm>
            <a:off x="757843" y="307313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8E42689-8EED-4EE8-A18D-E063144F0EAE}"/>
              </a:ext>
            </a:extLst>
          </p:cNvPr>
          <p:cNvSpPr/>
          <p:nvPr/>
        </p:nvSpPr>
        <p:spPr>
          <a:xfrm>
            <a:off x="399624" y="39190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8D379BB-2DA5-4869-B05E-3B7C123D8054}"/>
              </a:ext>
            </a:extLst>
          </p:cNvPr>
          <p:cNvSpPr/>
          <p:nvPr/>
        </p:nvSpPr>
        <p:spPr>
          <a:xfrm>
            <a:off x="552024" y="40714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13A0CDF-8CC4-4037-B162-11D85D44E3B6}"/>
              </a:ext>
            </a:extLst>
          </p:cNvPr>
          <p:cNvSpPr/>
          <p:nvPr/>
        </p:nvSpPr>
        <p:spPr>
          <a:xfrm>
            <a:off x="704424" y="4223803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37EB7-0F93-489A-9DA8-03701DA25445}"/>
              </a:ext>
            </a:extLst>
          </p:cNvPr>
          <p:cNvSpPr txBox="1"/>
          <p:nvPr/>
        </p:nvSpPr>
        <p:spPr>
          <a:xfrm>
            <a:off x="399624" y="1178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4C5C724-8865-4938-8632-5EC5112C7570}"/>
              </a:ext>
            </a:extLst>
          </p:cNvPr>
          <p:cNvSpPr/>
          <p:nvPr/>
        </p:nvSpPr>
        <p:spPr>
          <a:xfrm>
            <a:off x="1430675" y="1916579"/>
            <a:ext cx="1668545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B4DF5DF-621B-4769-85EE-2F636685ACBE}"/>
              </a:ext>
            </a:extLst>
          </p:cNvPr>
          <p:cNvSpPr/>
          <p:nvPr/>
        </p:nvSpPr>
        <p:spPr>
          <a:xfrm>
            <a:off x="1430675" y="3051406"/>
            <a:ext cx="1668545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0E7D24-EFC9-404D-9298-FFC535D8EC56}"/>
              </a:ext>
            </a:extLst>
          </p:cNvPr>
          <p:cNvSpPr/>
          <p:nvPr/>
        </p:nvSpPr>
        <p:spPr>
          <a:xfrm>
            <a:off x="1430675" y="4071403"/>
            <a:ext cx="1668545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46DF-015A-4C7F-B9A1-B41BBD214F31}"/>
              </a:ext>
            </a:extLst>
          </p:cNvPr>
          <p:cNvSpPr txBox="1"/>
          <p:nvPr/>
        </p:nvSpPr>
        <p:spPr>
          <a:xfrm>
            <a:off x="3450210" y="98182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  <a:p>
            <a:r>
              <a:rPr lang="ru-RU" dirty="0"/>
              <a:t>Поставщики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CF1FE1-A3FD-48ED-9201-867D4301F449}"/>
              </a:ext>
            </a:extLst>
          </p:cNvPr>
          <p:cNvSpPr/>
          <p:nvPr/>
        </p:nvSpPr>
        <p:spPr>
          <a:xfrm>
            <a:off x="3450210" y="184765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E43035-D13C-46DE-A04F-B3F16237DBBC}"/>
              </a:ext>
            </a:extLst>
          </p:cNvPr>
          <p:cNvSpPr/>
          <p:nvPr/>
        </p:nvSpPr>
        <p:spPr>
          <a:xfrm>
            <a:off x="3429546" y="4005652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223D187-64F1-4884-BE24-8C9D9924D329}"/>
              </a:ext>
            </a:extLst>
          </p:cNvPr>
          <p:cNvSpPr/>
          <p:nvPr/>
        </p:nvSpPr>
        <p:spPr>
          <a:xfrm>
            <a:off x="3450209" y="2954884"/>
            <a:ext cx="1300899" cy="501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6B0FB-4CCF-4FB2-A50B-D4511F5D9838}"/>
              </a:ext>
            </a:extLst>
          </p:cNvPr>
          <p:cNvSpPr txBox="1"/>
          <p:nvPr/>
        </p:nvSpPr>
        <p:spPr>
          <a:xfrm>
            <a:off x="10296656" y="981827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  <a:p>
            <a:r>
              <a:rPr lang="ru-RU" dirty="0"/>
              <a:t>Потребители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4F5174B-4AC2-480E-8520-AF8396DCF107}"/>
              </a:ext>
            </a:extLst>
          </p:cNvPr>
          <p:cNvSpPr/>
          <p:nvPr/>
        </p:nvSpPr>
        <p:spPr>
          <a:xfrm>
            <a:off x="10296656" y="184765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D212281-F2C6-4A63-BC5D-8E329770247E}"/>
              </a:ext>
            </a:extLst>
          </p:cNvPr>
          <p:cNvSpPr/>
          <p:nvPr/>
        </p:nvSpPr>
        <p:spPr>
          <a:xfrm>
            <a:off x="10275992" y="4005652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3DD18D9-D9CC-44C1-B45C-2886D779B0E2}"/>
              </a:ext>
            </a:extLst>
          </p:cNvPr>
          <p:cNvSpPr/>
          <p:nvPr/>
        </p:nvSpPr>
        <p:spPr>
          <a:xfrm>
            <a:off x="10296655" y="2954884"/>
            <a:ext cx="1300899" cy="5018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C096AEC-1F34-42E4-A867-E6922055E5C8}"/>
              </a:ext>
            </a:extLst>
          </p:cNvPr>
          <p:cNvSpPr/>
          <p:nvPr/>
        </p:nvSpPr>
        <p:spPr>
          <a:xfrm>
            <a:off x="4340027" y="189750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CEA15C3-2BC7-4BCD-811F-A1A2A5286D9D}"/>
              </a:ext>
            </a:extLst>
          </p:cNvPr>
          <p:cNvSpPr/>
          <p:nvPr/>
        </p:nvSpPr>
        <p:spPr>
          <a:xfrm>
            <a:off x="4286185" y="2999728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CBCF6E6-076F-4358-A291-FF84E6F86D2D}"/>
              </a:ext>
            </a:extLst>
          </p:cNvPr>
          <p:cNvSpPr/>
          <p:nvPr/>
        </p:nvSpPr>
        <p:spPr>
          <a:xfrm>
            <a:off x="4322506" y="405391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51AAE361-E5C4-428F-8B70-DE58B7622EC3}"/>
              </a:ext>
            </a:extLst>
          </p:cNvPr>
          <p:cNvSpPr/>
          <p:nvPr/>
        </p:nvSpPr>
        <p:spPr>
          <a:xfrm>
            <a:off x="10356697" y="1886167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BE5709B9-698B-4526-86BD-5D085681095C}"/>
              </a:ext>
            </a:extLst>
          </p:cNvPr>
          <p:cNvSpPr/>
          <p:nvPr/>
        </p:nvSpPr>
        <p:spPr>
          <a:xfrm>
            <a:off x="10365400" y="2971015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8798714-339E-4A86-809F-0D5180F8C43C}"/>
              </a:ext>
            </a:extLst>
          </p:cNvPr>
          <p:cNvSpPr/>
          <p:nvPr/>
        </p:nvSpPr>
        <p:spPr>
          <a:xfrm>
            <a:off x="10783514" y="2977909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F3D17AB-3177-4CCF-AE51-243B870445A5}"/>
              </a:ext>
            </a:extLst>
          </p:cNvPr>
          <p:cNvSpPr/>
          <p:nvPr/>
        </p:nvSpPr>
        <p:spPr>
          <a:xfrm>
            <a:off x="10322351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F619281-87DD-44BF-97D9-F627168A3B90}"/>
              </a:ext>
            </a:extLst>
          </p:cNvPr>
          <p:cNvSpPr/>
          <p:nvPr/>
        </p:nvSpPr>
        <p:spPr>
          <a:xfrm>
            <a:off x="11179439" y="3010292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1B07A5D7-9AB1-48D7-8C08-AFEC0FF8AC17}"/>
              </a:ext>
            </a:extLst>
          </p:cNvPr>
          <p:cNvSpPr/>
          <p:nvPr/>
        </p:nvSpPr>
        <p:spPr>
          <a:xfrm>
            <a:off x="10812663" y="1886157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634B36-95C9-4840-99CD-BC17B20A6E8B}"/>
              </a:ext>
            </a:extLst>
          </p:cNvPr>
          <p:cNvSpPr txBox="1"/>
          <p:nvPr/>
        </p:nvSpPr>
        <p:spPr>
          <a:xfrm>
            <a:off x="7160732" y="944093"/>
            <a:ext cx="189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69C5C13-8597-45A9-876D-5450EF78324C}"/>
              </a:ext>
            </a:extLst>
          </p:cNvPr>
          <p:cNvSpPr/>
          <p:nvPr/>
        </p:nvSpPr>
        <p:spPr>
          <a:xfrm>
            <a:off x="6017342" y="1750521"/>
            <a:ext cx="3494422" cy="599008"/>
          </a:xfrm>
          <a:prstGeom prst="rect">
            <a:avLst/>
          </a:prstGeom>
          <a:solidFill>
            <a:srgbClr val="D8F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FA3B71-9584-4409-8398-2E3239B239E7}"/>
              </a:ext>
            </a:extLst>
          </p:cNvPr>
          <p:cNvSpPr/>
          <p:nvPr/>
        </p:nvSpPr>
        <p:spPr>
          <a:xfrm>
            <a:off x="6017342" y="2784254"/>
            <a:ext cx="3494422" cy="5990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6484FDE-D247-456F-B5A6-342430094E15}"/>
              </a:ext>
            </a:extLst>
          </p:cNvPr>
          <p:cNvSpPr/>
          <p:nvPr/>
        </p:nvSpPr>
        <p:spPr>
          <a:xfrm>
            <a:off x="6017342" y="3955144"/>
            <a:ext cx="3494422" cy="599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9DA7-3E82-4410-AD69-FEABED2AA5A8}"/>
              </a:ext>
            </a:extLst>
          </p:cNvPr>
          <p:cNvSpPr/>
          <p:nvPr/>
        </p:nvSpPr>
        <p:spPr>
          <a:xfrm>
            <a:off x="6207247" y="1835896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3EBDCCB3-0041-45E3-8590-0F2B4277F9E0}"/>
              </a:ext>
            </a:extLst>
          </p:cNvPr>
          <p:cNvSpPr/>
          <p:nvPr/>
        </p:nvSpPr>
        <p:spPr>
          <a:xfrm>
            <a:off x="6803010" y="1861440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96138172-CEF1-4621-8634-2F7CA0EA37CB}"/>
              </a:ext>
            </a:extLst>
          </p:cNvPr>
          <p:cNvSpPr/>
          <p:nvPr/>
        </p:nvSpPr>
        <p:spPr>
          <a:xfrm>
            <a:off x="7348558" y="1874362"/>
            <a:ext cx="395925" cy="4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C2F6B48B-5EBA-4AFC-A6FA-D0F2417CD28C}"/>
              </a:ext>
            </a:extLst>
          </p:cNvPr>
          <p:cNvSpPr/>
          <p:nvPr/>
        </p:nvSpPr>
        <p:spPr>
          <a:xfrm>
            <a:off x="6207246" y="4062410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7E351837-1B0D-4B65-90B9-196325EDF40B}"/>
              </a:ext>
            </a:extLst>
          </p:cNvPr>
          <p:cNvSpPr/>
          <p:nvPr/>
        </p:nvSpPr>
        <p:spPr>
          <a:xfrm>
            <a:off x="6754774" y="405391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158972AA-BC6E-4314-94BF-EEAD701FD943}"/>
              </a:ext>
            </a:extLst>
          </p:cNvPr>
          <p:cNvSpPr/>
          <p:nvPr/>
        </p:nvSpPr>
        <p:spPr>
          <a:xfrm>
            <a:off x="7245358" y="4051971"/>
            <a:ext cx="395925" cy="4053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C102D9ED-6F62-4E9A-8762-7CA62CE8A387}"/>
              </a:ext>
            </a:extLst>
          </p:cNvPr>
          <p:cNvSpPr/>
          <p:nvPr/>
        </p:nvSpPr>
        <p:spPr>
          <a:xfrm>
            <a:off x="6136767" y="2881081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7518C12-A8C3-405B-9629-7C7A10706999}"/>
              </a:ext>
            </a:extLst>
          </p:cNvPr>
          <p:cNvSpPr/>
          <p:nvPr/>
        </p:nvSpPr>
        <p:spPr>
          <a:xfrm>
            <a:off x="6623626" y="2916057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F457A13-B19D-4A0A-B15D-868D540D88CC}"/>
              </a:ext>
            </a:extLst>
          </p:cNvPr>
          <p:cNvSpPr/>
          <p:nvPr/>
        </p:nvSpPr>
        <p:spPr>
          <a:xfrm>
            <a:off x="7154508" y="2936404"/>
            <a:ext cx="395925" cy="4053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: вправо 54">
            <a:extLst>
              <a:ext uri="{FF2B5EF4-FFF2-40B4-BE49-F238E27FC236}">
                <a16:creationId xmlns:a16="http://schemas.microsoft.com/office/drawing/2014/main" id="{F9404DA9-8440-46AA-8A6D-F74F5F5E8818}"/>
              </a:ext>
            </a:extLst>
          </p:cNvPr>
          <p:cNvSpPr/>
          <p:nvPr/>
        </p:nvSpPr>
        <p:spPr>
          <a:xfrm>
            <a:off x="4848781" y="1891531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трелка: вправо 55">
            <a:extLst>
              <a:ext uri="{FF2B5EF4-FFF2-40B4-BE49-F238E27FC236}">
                <a16:creationId xmlns:a16="http://schemas.microsoft.com/office/drawing/2014/main" id="{EA69EB75-35B9-40A0-8D6B-9B3E8F6A2B7F}"/>
              </a:ext>
            </a:extLst>
          </p:cNvPr>
          <p:cNvSpPr/>
          <p:nvPr/>
        </p:nvSpPr>
        <p:spPr>
          <a:xfrm>
            <a:off x="4764954" y="2999727"/>
            <a:ext cx="783107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трелка: вправо 56">
            <a:extLst>
              <a:ext uri="{FF2B5EF4-FFF2-40B4-BE49-F238E27FC236}">
                <a16:creationId xmlns:a16="http://schemas.microsoft.com/office/drawing/2014/main" id="{92F28A6D-E49A-4E44-9B4E-5D806E94C3E4}"/>
              </a:ext>
            </a:extLst>
          </p:cNvPr>
          <p:cNvSpPr/>
          <p:nvPr/>
        </p:nvSpPr>
        <p:spPr>
          <a:xfrm>
            <a:off x="4806734" y="4068306"/>
            <a:ext cx="852420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трелка: вправо 57">
            <a:extLst>
              <a:ext uri="{FF2B5EF4-FFF2-40B4-BE49-F238E27FC236}">
                <a16:creationId xmlns:a16="http://schemas.microsoft.com/office/drawing/2014/main" id="{584ACF4E-37F4-4000-BF3C-E0F4AD7979EF}"/>
              </a:ext>
            </a:extLst>
          </p:cNvPr>
          <p:cNvSpPr/>
          <p:nvPr/>
        </p:nvSpPr>
        <p:spPr>
          <a:xfrm rot="10800000">
            <a:off x="9721713" y="1644977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трелка: вправо 58">
            <a:extLst>
              <a:ext uri="{FF2B5EF4-FFF2-40B4-BE49-F238E27FC236}">
                <a16:creationId xmlns:a16="http://schemas.microsoft.com/office/drawing/2014/main" id="{87CB948A-3E95-4D7D-B5DC-FFC8364CB0D8}"/>
              </a:ext>
            </a:extLst>
          </p:cNvPr>
          <p:cNvSpPr/>
          <p:nvPr/>
        </p:nvSpPr>
        <p:spPr>
          <a:xfrm rot="10800000">
            <a:off x="9738443" y="2954884"/>
            <a:ext cx="643687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F171F4F3-68D7-4F3E-BCB8-090403AB842F}"/>
              </a:ext>
            </a:extLst>
          </p:cNvPr>
          <p:cNvSpPr/>
          <p:nvPr/>
        </p:nvSpPr>
        <p:spPr>
          <a:xfrm rot="10800000">
            <a:off x="9756185" y="4109611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трелка: вправо 61">
            <a:extLst>
              <a:ext uri="{FF2B5EF4-FFF2-40B4-BE49-F238E27FC236}">
                <a16:creationId xmlns:a16="http://schemas.microsoft.com/office/drawing/2014/main" id="{8B8302BA-39F7-438F-A579-B961083F6424}"/>
              </a:ext>
            </a:extLst>
          </p:cNvPr>
          <p:cNvSpPr/>
          <p:nvPr/>
        </p:nvSpPr>
        <p:spPr>
          <a:xfrm rot="10800000">
            <a:off x="9760632" y="3288958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трелка: вправо 62">
            <a:extLst>
              <a:ext uri="{FF2B5EF4-FFF2-40B4-BE49-F238E27FC236}">
                <a16:creationId xmlns:a16="http://schemas.microsoft.com/office/drawing/2014/main" id="{490685B6-C312-4056-83A6-9EAAD3D05423}"/>
              </a:ext>
            </a:extLst>
          </p:cNvPr>
          <p:cNvSpPr/>
          <p:nvPr/>
        </p:nvSpPr>
        <p:spPr>
          <a:xfrm rot="10800000">
            <a:off x="9751717" y="2019664"/>
            <a:ext cx="643687" cy="4053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трелка: вправо 63">
            <a:extLst>
              <a:ext uri="{FF2B5EF4-FFF2-40B4-BE49-F238E27FC236}">
                <a16:creationId xmlns:a16="http://schemas.microsoft.com/office/drawing/2014/main" id="{8CBF244A-C84A-4FAE-8180-F18ACA40ABB2}"/>
              </a:ext>
            </a:extLst>
          </p:cNvPr>
          <p:cNvSpPr/>
          <p:nvPr/>
        </p:nvSpPr>
        <p:spPr>
          <a:xfrm rot="10800000">
            <a:off x="9751717" y="2678404"/>
            <a:ext cx="643687" cy="405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73EF17D-A5E5-48D3-99CD-34951F9A457A}"/>
              </a:ext>
            </a:extLst>
          </p:cNvPr>
          <p:cNvSpPr/>
          <p:nvPr/>
        </p:nvSpPr>
        <p:spPr>
          <a:xfrm>
            <a:off x="5407772" y="1363017"/>
            <a:ext cx="4518654" cy="3765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7F4B4B-C0C9-4611-A4FF-AB850CBCD32C}"/>
              </a:ext>
            </a:extLst>
          </p:cNvPr>
          <p:cNvSpPr txBox="1"/>
          <p:nvPr/>
        </p:nvSpPr>
        <p:spPr>
          <a:xfrm>
            <a:off x="5574605" y="1499954"/>
            <a:ext cx="4101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Плюсы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Надежность и гарантия доставки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Подключение новых получателей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Отправители не знают получателей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Техническая поддержка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Интеграция разных стеков</a:t>
            </a:r>
          </a:p>
        </p:txBody>
      </p:sp>
    </p:spTree>
    <p:extLst>
      <p:ext uri="{BB962C8B-B14F-4D97-AF65-F5344CB8AC3E}">
        <p14:creationId xmlns:p14="http://schemas.microsoft.com/office/powerpoint/2010/main" val="1259301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6929AB8-A0EE-49D6-83DA-C382D074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2E857C-3903-47BA-A06E-4161ECCF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7113"/>
          </a:xfrm>
        </p:spPr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кафка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8AC28-BCF1-4100-9958-114A62FEA976}"/>
              </a:ext>
            </a:extLst>
          </p:cNvPr>
          <p:cNvSpPr txBox="1"/>
          <p:nvPr/>
        </p:nvSpPr>
        <p:spPr>
          <a:xfrm>
            <a:off x="432619" y="1091381"/>
            <a:ext cx="5102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Брокер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Сообщение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Топик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Поставщик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Потребитель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zookeeper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59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250970A-EFE4-4114-B2D0-3CDFDDA19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Функции брокера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C6ED1D1-97BB-42D5-97E3-73656BB6F5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66D55D-CF73-4751-986E-CBAF8C5A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Broker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FA2F-AED4-4932-97BA-A23D65557780}"/>
              </a:ext>
            </a:extLst>
          </p:cNvPr>
          <p:cNvSpPr txBox="1"/>
          <p:nvPr/>
        </p:nvSpPr>
        <p:spPr>
          <a:xfrm>
            <a:off x="432619" y="1717964"/>
            <a:ext cx="49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Прием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Хранение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Выдача сообщений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7F70A-C546-4A7D-8FBD-D59191D5D45E}"/>
              </a:ext>
            </a:extLst>
          </p:cNvPr>
          <p:cNvSpPr txBox="1"/>
          <p:nvPr/>
        </p:nvSpPr>
        <p:spPr>
          <a:xfrm>
            <a:off x="8996516" y="1515157"/>
            <a:ext cx="797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Noda</a:t>
            </a:r>
          </a:p>
          <a:p>
            <a:r>
              <a:rPr lang="en-US" dirty="0"/>
              <a:t>Server</a:t>
            </a:r>
          </a:p>
          <a:p>
            <a:r>
              <a:rPr lang="en-US" dirty="0"/>
              <a:t>Broker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F312B7-2B1D-4379-9496-856B3E08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90" y="3771494"/>
            <a:ext cx="1095375" cy="13049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010F46-4660-4493-B9C8-3F050F3F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19" y="3771495"/>
            <a:ext cx="1095375" cy="13049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7D928-92C2-4139-9508-595C55F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06" y="3771494"/>
            <a:ext cx="1095375" cy="13049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D5B34B-910C-4336-A06F-860D05D9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01" y="3239324"/>
            <a:ext cx="4438650" cy="2295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FB003-6758-422F-9F09-2BC33A7EB3FA}"/>
              </a:ext>
            </a:extLst>
          </p:cNvPr>
          <p:cNvSpPr txBox="1"/>
          <p:nvPr/>
        </p:nvSpPr>
        <p:spPr>
          <a:xfrm>
            <a:off x="8638822" y="4162654"/>
            <a:ext cx="2309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Kafka </a:t>
            </a:r>
            <a:r>
              <a:rPr lang="ru-RU" dirty="0"/>
              <a:t>кластер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63285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E0B3F4-5777-45FE-AE2A-01160FF865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Как можно интегрировать системы?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B19F49-0242-4DE6-8C50-CC9997387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A5796C-0563-408C-9520-B31C10B54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FDD11E-89D5-4425-8AB9-775DE95431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B6A25B-70A8-445B-A050-F57B6A1DF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94B5FE8-117B-4358-8493-E89CB754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Виды интеграций</a:t>
            </a:r>
          </a:p>
        </p:txBody>
      </p:sp>
    </p:spTree>
    <p:extLst>
      <p:ext uri="{BB962C8B-B14F-4D97-AF65-F5344CB8AC3E}">
        <p14:creationId xmlns:p14="http://schemas.microsoft.com/office/powerpoint/2010/main" val="310926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7E392DC-7875-4503-B230-02B65A34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D9ABC9-13CF-4BA1-B816-8A70CCF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Kafka broker - zookeeper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3DAD9-08E3-4D3E-BE2D-94CC9DE28A5D}"/>
              </a:ext>
            </a:extLst>
          </p:cNvPr>
          <p:cNvSpPr txBox="1"/>
          <p:nvPr/>
        </p:nvSpPr>
        <p:spPr>
          <a:xfrm>
            <a:off x="432619" y="1199535"/>
            <a:ext cx="550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Состояние кластера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Конфигурация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Адресная книга (топики, </a:t>
            </a:r>
            <a:r>
              <a:rPr lang="ru-RU" dirty="0" err="1"/>
              <a:t>партиции</a:t>
            </a:r>
            <a:r>
              <a:rPr lang="ru-RU" dirty="0"/>
              <a:t> и прочее)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4D0736-EE8E-4280-B0B9-C719E537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84" y="3118609"/>
            <a:ext cx="4438650" cy="22955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0EB719-7BE5-4F62-99DB-99B7F26C73B5}"/>
              </a:ext>
            </a:extLst>
          </p:cNvPr>
          <p:cNvSpPr/>
          <p:nvPr/>
        </p:nvSpPr>
        <p:spPr>
          <a:xfrm>
            <a:off x="6931742" y="1520602"/>
            <a:ext cx="22024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75DB106-77AB-4A69-B315-6B8F907C98DC}"/>
              </a:ext>
            </a:extLst>
          </p:cNvPr>
          <p:cNvCxnSpPr>
            <a:stCxn id="6" idx="2"/>
          </p:cNvCxnSpPr>
          <p:nvPr/>
        </p:nvCxnSpPr>
        <p:spPr>
          <a:xfrm flipH="1">
            <a:off x="7020232" y="2435002"/>
            <a:ext cx="1012723" cy="126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14435D-125C-4EC6-8107-EC8A365855B5}"/>
              </a:ext>
            </a:extLst>
          </p:cNvPr>
          <p:cNvCxnSpPr>
            <a:stCxn id="6" idx="2"/>
          </p:cNvCxnSpPr>
          <p:nvPr/>
        </p:nvCxnSpPr>
        <p:spPr>
          <a:xfrm>
            <a:off x="8032955" y="2435002"/>
            <a:ext cx="1101212" cy="118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E48F883-BDF4-4003-9A57-2D10662C4580}"/>
              </a:ext>
            </a:extLst>
          </p:cNvPr>
          <p:cNvCxnSpPr>
            <a:stCxn id="6" idx="2"/>
          </p:cNvCxnSpPr>
          <p:nvPr/>
        </p:nvCxnSpPr>
        <p:spPr>
          <a:xfrm flipH="1">
            <a:off x="8032954" y="2435002"/>
            <a:ext cx="1" cy="118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7F638C-0EC3-44E2-942A-025974BB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84" y="3118609"/>
            <a:ext cx="4438650" cy="2295525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7E392DC-7875-4503-B230-02B65A34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D9ABC9-13CF-4BA1-B816-8A70CCF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Kafka broker - zookeeper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3DAD9-08E3-4D3E-BE2D-94CC9DE28A5D}"/>
              </a:ext>
            </a:extLst>
          </p:cNvPr>
          <p:cNvSpPr txBox="1"/>
          <p:nvPr/>
        </p:nvSpPr>
        <p:spPr>
          <a:xfrm>
            <a:off x="432619" y="1199535"/>
            <a:ext cx="5506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Состояние кластера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Конфигурация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Адресная книга (топики, </a:t>
            </a:r>
            <a:r>
              <a:rPr lang="ru-RU" dirty="0" err="1"/>
              <a:t>партиции</a:t>
            </a:r>
            <a:r>
              <a:rPr lang="ru-RU" dirty="0"/>
              <a:t> и прочее)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Выбор </a:t>
            </a:r>
            <a:r>
              <a:rPr lang="en-US" b="1" dirty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Обеспечивает </a:t>
            </a:r>
            <a:r>
              <a:rPr lang="ru-RU" dirty="0" err="1"/>
              <a:t>консистентность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F7AC95-8AF3-4019-A4F4-20C3D3B2991D}"/>
              </a:ext>
            </a:extLst>
          </p:cNvPr>
          <p:cNvSpPr/>
          <p:nvPr/>
        </p:nvSpPr>
        <p:spPr>
          <a:xfrm>
            <a:off x="6931742" y="1520602"/>
            <a:ext cx="22024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775F207-FF58-4354-866A-FBCA4CF29154}"/>
              </a:ext>
            </a:extLst>
          </p:cNvPr>
          <p:cNvCxnSpPr>
            <a:stCxn id="5" idx="2"/>
          </p:cNvCxnSpPr>
          <p:nvPr/>
        </p:nvCxnSpPr>
        <p:spPr>
          <a:xfrm flipH="1">
            <a:off x="7020232" y="2435002"/>
            <a:ext cx="1012723" cy="126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1BB4A2B-EFCB-4E16-A8EC-7436EE03FD51}"/>
              </a:ext>
            </a:extLst>
          </p:cNvPr>
          <p:cNvCxnSpPr>
            <a:stCxn id="5" idx="2"/>
          </p:cNvCxnSpPr>
          <p:nvPr/>
        </p:nvCxnSpPr>
        <p:spPr>
          <a:xfrm>
            <a:off x="8032955" y="2435002"/>
            <a:ext cx="1101212" cy="118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93DF762-AEE7-465D-A7AA-CAE74C95B9CE}"/>
              </a:ext>
            </a:extLst>
          </p:cNvPr>
          <p:cNvCxnSpPr>
            <a:stCxn id="5" idx="2"/>
          </p:cNvCxnSpPr>
          <p:nvPr/>
        </p:nvCxnSpPr>
        <p:spPr>
          <a:xfrm flipH="1">
            <a:off x="8032954" y="2435002"/>
            <a:ext cx="1" cy="118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FE91BB-8E1D-4647-8E9B-2D3315C6A65B}"/>
              </a:ext>
            </a:extLst>
          </p:cNvPr>
          <p:cNvSpPr/>
          <p:nvPr/>
        </p:nvSpPr>
        <p:spPr>
          <a:xfrm>
            <a:off x="6253318" y="3224981"/>
            <a:ext cx="1386335" cy="1661651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56EA-F7B4-43E3-A1DB-9FA75D376594}"/>
              </a:ext>
            </a:extLst>
          </p:cNvPr>
          <p:cNvSpPr txBox="1"/>
          <p:nvPr/>
        </p:nvSpPr>
        <p:spPr>
          <a:xfrm>
            <a:off x="6420465" y="3224981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553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0FC4EB5-82EC-42AB-B4DC-422F74AF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873A4B-CAD0-42C8-9AF7-1F51A18A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Сообщения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7F62E5D-B10D-40BB-AF14-1910A5BF4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5762"/>
              </p:ext>
            </p:extLst>
          </p:nvPr>
        </p:nvGraphicFramePr>
        <p:xfrm>
          <a:off x="2032000" y="1712724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872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5383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Поле сообщения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9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 для распределения сообщений по кластеру. (опционально)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Содержимое – массив байт. (Бизнес данные)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timpestamp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Время сообщения. Устанавливается при отправке или обработке.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Набор </a:t>
                      </a:r>
                      <a:r>
                        <a:rPr lang="en-US" dirty="0"/>
                        <a:t>key-value </a:t>
                      </a:r>
                      <a:r>
                        <a:rPr lang="ru-RU" dirty="0"/>
                        <a:t>пар с атрибутами сообщения.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6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436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7494358-F27F-4F74-BC04-9E19E722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F8D9B1-29A8-4F8C-AE76-E55290A9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: Топики и </a:t>
            </a:r>
            <a:r>
              <a:rPr lang="ru-RU" dirty="0" err="1"/>
              <a:t>партиции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68AA1-14B8-4368-9A0C-05B607A0F1DA}"/>
              </a:ext>
            </a:extLst>
          </p:cNvPr>
          <p:cNvSpPr txBox="1"/>
          <p:nvPr/>
        </p:nvSpPr>
        <p:spPr>
          <a:xfrm>
            <a:off x="358219" y="1046375"/>
            <a:ext cx="11312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Topic</a:t>
            </a:r>
            <a:r>
              <a:rPr lang="ru-RU" dirty="0"/>
              <a:t> = категория «тема» сообщений, разделенная на </a:t>
            </a:r>
            <a:r>
              <a:rPr lang="ru-RU" dirty="0" err="1"/>
              <a:t>партиции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Partition</a:t>
            </a:r>
            <a:r>
              <a:rPr lang="ru-RU" dirty="0"/>
              <a:t> = Сортированный, нумерованный поток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Издатель решает, в какой теме (топике) разместить каждое сообщение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Подписчик решает, из какой темы (топика) извлекать сообщения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Чтение по </a:t>
            </a:r>
            <a:r>
              <a:rPr lang="en-US" dirty="0"/>
              <a:t>FIFO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5F6BC2-0F6D-4836-8868-156B6203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6" y="2700828"/>
            <a:ext cx="9039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2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72817FF-D833-413C-8149-722E335F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41403D-4C98-4BFD-9DAC-0C1FB827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Расположение </a:t>
            </a:r>
            <a:r>
              <a:rPr lang="ru-RU" dirty="0" err="1"/>
              <a:t>топиков</a:t>
            </a:r>
            <a:r>
              <a:rPr lang="ru-RU" dirty="0"/>
              <a:t> в кластере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5F7C3-1751-4BD2-A038-41F5D781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381125"/>
            <a:ext cx="9696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7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092CFB7-DA7B-438A-A854-47782E5A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166E5B-4715-4A69-86E5-7FA3A496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Где хранятся данные?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162550-4695-4457-A6C6-D4B72C03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195387"/>
            <a:ext cx="9620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3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4440544-636E-43EE-9508-785FFD82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F403AC9-4946-49F4-AF8F-FD37E923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Структура лога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4D0C2-2917-41E3-9894-4E5DA821B005}"/>
              </a:ext>
            </a:extLst>
          </p:cNvPr>
          <p:cNvSpPr txBox="1"/>
          <p:nvPr/>
        </p:nvSpPr>
        <p:spPr>
          <a:xfrm>
            <a:off x="432619" y="980575"/>
            <a:ext cx="545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Файлы </a:t>
            </a:r>
            <a:r>
              <a:rPr lang="en-US" dirty="0"/>
              <a:t>log </a:t>
            </a:r>
            <a:r>
              <a:rPr lang="ru-RU" dirty="0"/>
              <a:t>на диске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Папка под каждую патрицию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FD6E0-21EC-453A-AB99-0C44BF1B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48" y="602010"/>
            <a:ext cx="6096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0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4929C5E-9F64-4E4F-A194-66D67991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636877-7E40-4111-A0E2-A8464FB1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Сегменты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98F1E7-15E6-4611-AD19-57B3BC97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59" y="1011545"/>
            <a:ext cx="8363712" cy="572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990D0-BE97-4DFA-8340-A1E128FFD059}"/>
              </a:ext>
            </a:extLst>
          </p:cNvPr>
          <p:cNvSpPr txBox="1"/>
          <p:nvPr/>
        </p:nvSpPr>
        <p:spPr>
          <a:xfrm>
            <a:off x="432619" y="1494503"/>
            <a:ext cx="347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Активен всегда 1 сегмент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 создается новый при достижении 1 </a:t>
            </a:r>
            <a:r>
              <a:rPr lang="en-US" dirty="0" err="1"/>
              <a:t>gb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 сегмента есть </a:t>
            </a:r>
            <a:r>
              <a:rPr lang="en-US" dirty="0" err="1"/>
              <a:t>timpestemp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0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631EB71-5617-4412-9D4F-DD0B1B22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016056-6001-41BE-BB9A-83B59C66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Как удалить данные из топика?</a:t>
            </a:r>
          </a:p>
        </p:txBody>
      </p:sp>
    </p:spTree>
    <p:extLst>
      <p:ext uri="{BB962C8B-B14F-4D97-AF65-F5344CB8AC3E}">
        <p14:creationId xmlns:p14="http://schemas.microsoft.com/office/powerpoint/2010/main" val="1301705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631EB71-5617-4412-9D4F-DD0B1B22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016056-6001-41BE-BB9A-83B59C66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Как удалить данные из топика?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F2A8B-7075-4B52-B8FB-0E71B4A1D6EF}"/>
              </a:ext>
            </a:extLst>
          </p:cNvPr>
          <p:cNvSpPr txBox="1"/>
          <p:nvPr/>
        </p:nvSpPr>
        <p:spPr>
          <a:xfrm>
            <a:off x="432619" y="1445342"/>
            <a:ext cx="8406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Операции удаления нет!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TTL</a:t>
            </a:r>
            <a:r>
              <a:rPr lang="ru-RU" dirty="0"/>
              <a:t>(</a:t>
            </a:r>
            <a:r>
              <a:rPr lang="en-US" dirty="0"/>
              <a:t>time to live) – </a:t>
            </a:r>
            <a:r>
              <a:rPr lang="ru-RU" dirty="0"/>
              <a:t>автоматическое удаление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Удаляет целиком сегмент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 timestamp expired -&gt; to delete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2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B3C66DF-70B4-4140-945D-EEC38EE4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BD6C6B-28C7-4026-9DA6-5F261008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b="1" dirty="0"/>
              <a:t>Синхронная интеграция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D95D-F266-417C-9E44-9353B7EF04F9}"/>
              </a:ext>
            </a:extLst>
          </p:cNvPr>
          <p:cNvSpPr txBox="1"/>
          <p:nvPr/>
        </p:nvSpPr>
        <p:spPr>
          <a:xfrm>
            <a:off x="432619" y="1395166"/>
            <a:ext cx="6043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Синхронная интеграция</a:t>
            </a:r>
            <a:r>
              <a:rPr lang="ru-RU" dirty="0"/>
              <a:t>, это такая интеграция, при которой система, отправившая запрос (назовем её система-1), не продолжает свою работу до тех пор, пока не получит ответ от системы-обработчика запроса (система-2).</a:t>
            </a:r>
          </a:p>
          <a:p>
            <a:r>
              <a:rPr lang="ru-RU" dirty="0"/>
              <a:t>Яркий пример из жизни – предложение руки и сердца: пока от второй половинки не будет получен ответ «да», свадьба не состоится (нелегитимные взаимодействия с жертвой партнером мы сейчас не рассматриваем).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4F23A-247E-48FC-A6CF-1DDE8E5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20" y="1395166"/>
            <a:ext cx="5181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5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E68B635-BB3A-412C-B985-C51F53ED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D708C7F-374C-4F8B-875F-09ABD117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Что будет если брокер упал?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5607FE-2F05-4F76-9450-D214BFC2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109662"/>
            <a:ext cx="10067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6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F819625-141D-4720-9D01-AFB40CA55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B51E96-A21D-41C0-9E52-E2C2444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Лидеры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1D152-B638-45C0-B0E4-B7220DE9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84" y="801857"/>
            <a:ext cx="10370464" cy="4475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3F117-3B0C-4A05-8E33-7BBBC9927E50}"/>
              </a:ext>
            </a:extLst>
          </p:cNvPr>
          <p:cNvSpPr txBox="1"/>
          <p:nvPr/>
        </p:nvSpPr>
        <p:spPr>
          <a:xfrm>
            <a:off x="682684" y="5515897"/>
            <a:ext cx="534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Чтение и запись всегда происходит с лидер реплики</a:t>
            </a:r>
          </a:p>
        </p:txBody>
      </p:sp>
    </p:spTree>
    <p:extLst>
      <p:ext uri="{BB962C8B-B14F-4D97-AF65-F5344CB8AC3E}">
        <p14:creationId xmlns:p14="http://schemas.microsoft.com/office/powerpoint/2010/main" val="414206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777BD39-41D9-42F0-A711-159BCFAE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42C6DA-A734-49CA-A519-4465FEF5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Отправитель </a:t>
            </a:r>
            <a:r>
              <a:rPr lang="en-US" dirty="0"/>
              <a:t>Producer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A654E-9756-47C5-B818-37FBFA8C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41" y="1073617"/>
            <a:ext cx="7786165" cy="5509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746B0-3E73-4E88-AAFA-956A676A901C}"/>
              </a:ext>
            </a:extLst>
          </p:cNvPr>
          <p:cNvSpPr txBox="1"/>
          <p:nvPr/>
        </p:nvSpPr>
        <p:spPr>
          <a:xfrm>
            <a:off x="432619" y="1651819"/>
            <a:ext cx="375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</a:t>
            </a:r>
            <a:r>
              <a:rPr lang="ru-RU" dirty="0"/>
              <a:t>не надежный режим, отправитель не ждет подтверждения отправки сообщения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– нужно подтверждение от лидера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-1 – ждет подтверждения от всех реплик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442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B4A9F9E-FD19-4902-8455-88B91FE4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FBC9406-62DB-434C-A76D-60268B20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Получатель </a:t>
            </a:r>
            <a:r>
              <a:rPr lang="en-US" dirty="0"/>
              <a:t>consumer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DE20-8EEC-4432-80D1-F845CAE29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6"/>
          <a:stretch/>
        </p:blipFill>
        <p:spPr>
          <a:xfrm>
            <a:off x="4050890" y="1060720"/>
            <a:ext cx="7993626" cy="5659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B726C-06FD-490E-B4CC-32E112D2593B}"/>
              </a:ext>
            </a:extLst>
          </p:cNvPr>
          <p:cNvSpPr txBox="1"/>
          <p:nvPr/>
        </p:nvSpPr>
        <p:spPr>
          <a:xfrm>
            <a:off x="432619" y="1691148"/>
            <a:ext cx="339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</a:t>
            </a:r>
            <a:r>
              <a:rPr lang="ru-RU" dirty="0"/>
              <a:t>– чтение из топика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commit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937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475305F-8FD6-47AD-A909-38F7E7DD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8E9E28-DA6C-48E5-B6C8-9836D134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Почему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ru-RU" dirty="0"/>
              <a:t>быстрая?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D39A-3527-43EE-B0AC-FC8E083041F5}"/>
              </a:ext>
            </a:extLst>
          </p:cNvPr>
          <p:cNvSpPr txBox="1"/>
          <p:nvPr/>
        </p:nvSpPr>
        <p:spPr>
          <a:xfrm>
            <a:off x="1209368" y="1465006"/>
            <a:ext cx="692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Масштабируемая архитектура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Последовательная запись и чтение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</a:t>
            </a:r>
            <a:r>
              <a:rPr lang="en-US" dirty="0"/>
              <a:t>random reed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Zero-copy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 настроек</a:t>
            </a:r>
          </a:p>
        </p:txBody>
      </p:sp>
    </p:spTree>
    <p:extLst>
      <p:ext uri="{BB962C8B-B14F-4D97-AF65-F5344CB8AC3E}">
        <p14:creationId xmlns:p14="http://schemas.microsoft.com/office/powerpoint/2010/main" val="3649605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320A2A8-E595-46C1-BF3C-995D7633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6C3B69-6B62-480D-8658-3A0D8FB64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826D-B9D2-4870-BB43-262E9FBCA8FC}"/>
              </a:ext>
            </a:extLst>
          </p:cNvPr>
          <p:cNvSpPr txBox="1"/>
          <p:nvPr/>
        </p:nvSpPr>
        <p:spPr>
          <a:xfrm>
            <a:off x="580103" y="1268361"/>
            <a:ext cx="7590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 </a:t>
            </a:r>
            <a:r>
              <a:rPr lang="ru-RU" dirty="0">
                <a:solidFill>
                  <a:srgbClr val="00B050"/>
                </a:solidFill>
              </a:rPr>
              <a:t>очень популярна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</a:t>
            </a:r>
            <a:r>
              <a:rPr lang="ru-RU" dirty="0">
                <a:solidFill>
                  <a:srgbClr val="00B050"/>
                </a:solidFill>
              </a:rPr>
              <a:t> надежное решение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 </a:t>
            </a:r>
            <a:r>
              <a:rPr lang="ru-RU" dirty="0">
                <a:solidFill>
                  <a:srgbClr val="00B050"/>
                </a:solidFill>
              </a:rPr>
              <a:t>высокопроизводительный инструмент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</a:t>
            </a:r>
            <a:r>
              <a:rPr lang="ru-RU" dirty="0">
                <a:solidFill>
                  <a:srgbClr val="00B050"/>
                </a:solidFill>
              </a:rPr>
              <a:t> широковещательная с упорядочиванием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</a:t>
            </a:r>
            <a:r>
              <a:rPr lang="ru-RU" dirty="0">
                <a:solidFill>
                  <a:srgbClr val="00B050"/>
                </a:solidFill>
              </a:rPr>
              <a:t> легкая интеграция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Kafka –</a:t>
            </a:r>
            <a:r>
              <a:rPr lang="ru-RU" dirty="0">
                <a:solidFill>
                  <a:srgbClr val="00B050"/>
                </a:solidFill>
              </a:rPr>
              <a:t> гибкие настройки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Kafka –</a:t>
            </a:r>
            <a:r>
              <a:rPr lang="ru-RU" dirty="0">
                <a:solidFill>
                  <a:srgbClr val="FF0000"/>
                </a:solidFill>
              </a:rPr>
              <a:t> нужно понимать особенности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174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FD50C55-2402-48C1-BAD0-DBC67657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64D95D-64B9-432F-8ED1-5CC3E685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Ещё раз про отличия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01AAE-1DA4-45C6-92D8-38919119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776287"/>
            <a:ext cx="72580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24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7230B02-9CA4-48EA-A8C9-95540700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ED21BF-9058-4DC7-BCB5-FC7C7DB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Очереди (</a:t>
            </a:r>
            <a:r>
              <a:rPr lang="en-US" dirty="0"/>
              <a:t>MQ)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B4C4F-F0B4-4003-AD46-8455715264FA}"/>
              </a:ext>
            </a:extLst>
          </p:cNvPr>
          <p:cNvSpPr txBox="1"/>
          <p:nvPr/>
        </p:nvSpPr>
        <p:spPr>
          <a:xfrm>
            <a:off x="432619" y="1065229"/>
            <a:ext cx="1049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MQ (</a:t>
            </a:r>
            <a:r>
              <a:rPr lang="ru-RU" b="1" dirty="0" err="1"/>
              <a:t>Message</a:t>
            </a:r>
            <a:r>
              <a:rPr lang="ru-RU" b="1" dirty="0"/>
              <a:t> </a:t>
            </a:r>
            <a:r>
              <a:rPr lang="ru-RU" b="1" dirty="0" err="1"/>
              <a:t>Queue</a:t>
            </a:r>
            <a:r>
              <a:rPr lang="ru-RU" b="1" dirty="0"/>
              <a:t>) </a:t>
            </a:r>
            <a:r>
              <a:rPr lang="ru-RU" dirty="0"/>
              <a:t>– очередь сообщений, к которой обращаются и отправитель, и получатель сообщения, обеспечивает временное хранение сообщений до их успешного получения адресатом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B0B-683F-456D-843E-60C56CCF66BE}"/>
              </a:ext>
            </a:extLst>
          </p:cNvPr>
          <p:cNvSpPr txBox="1"/>
          <p:nvPr/>
        </p:nvSpPr>
        <p:spPr>
          <a:xfrm>
            <a:off x="432619" y="1951348"/>
            <a:ext cx="4318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Достоинства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Слабое связывание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Избыточность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Эластичность и возможность выдерживать пиковые нагрузки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Гарантированная доставка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Гарантированный порядок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Буферизация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Понимание потоков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Асинхронная связь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1A06E0-DDCB-4E02-8A5D-26014F72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2" y="2236440"/>
            <a:ext cx="57340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6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6E9F966-6DE9-47A0-AF83-DC80E15E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A3C9AA-381A-4D64-85C4-688CF787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Брокеры сообщений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BA713-A3DE-4588-A944-AD658AD029A9}"/>
              </a:ext>
            </a:extLst>
          </p:cNvPr>
          <p:cNvSpPr txBox="1"/>
          <p:nvPr/>
        </p:nvSpPr>
        <p:spPr>
          <a:xfrm>
            <a:off x="584462" y="1121790"/>
            <a:ext cx="9794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WebSphere 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Message Queuing (MSMQ)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Oracle AQ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Sonic 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TIBCO Rendezvous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ActiveMQ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RabbitMQ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Kafka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SQS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ZeroMQ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88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E5F5BD-40CA-41DC-8135-CC6342D0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AAF5F0F-8B1C-498B-A6ED-D7D6CEEB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b="1" dirty="0"/>
              <a:t>Асинхронная интеграция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0E0E4-5D58-4B85-A8F7-BA2289536520}"/>
              </a:ext>
            </a:extLst>
          </p:cNvPr>
          <p:cNvSpPr txBox="1"/>
          <p:nvPr/>
        </p:nvSpPr>
        <p:spPr>
          <a:xfrm>
            <a:off x="432619" y="1310326"/>
            <a:ext cx="522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Асинхронная интеграция</a:t>
            </a:r>
            <a:r>
              <a:rPr lang="ru-RU" dirty="0"/>
              <a:t>, это такая интеграция, при которой система-1 не дожидается ответа от системы-2. В данном случае ответ системе-1 может быть либо совсем не нужен. Например, если речь идёт о логировании действий, либо о ситуациях, когда получение ответа не влияет на дальнейшее выполнение функций системы.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334A5B-63E3-4DC9-A531-E6DC009C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2" y="1394774"/>
            <a:ext cx="57340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02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1D7BA5-C832-4502-AD65-321C71D6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AB28E6-AC3D-4653-B59D-08FBB639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JMS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8DE9A-D57C-4B88-B1BD-711D4A9204C1}"/>
              </a:ext>
            </a:extLst>
          </p:cNvPr>
          <p:cNvSpPr txBox="1"/>
          <p:nvPr/>
        </p:nvSpPr>
        <p:spPr>
          <a:xfrm>
            <a:off x="432619" y="1027522"/>
            <a:ext cx="1048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Сообщение JMS состоит из заголовка, поля свойств и тела: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Заголовок хранит мета информацию сообщения, заполняемую автоматически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 свойств схоже с заголовком, но оно заполняется </a:t>
            </a:r>
            <a:r>
              <a:rPr lang="ru-RU" dirty="0" err="1"/>
              <a:t>программно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Тело содержит полезную нагрузку сообщения.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A4B2C3-6B3F-4ED6-ADAD-6CAFEC50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0" y="2944995"/>
            <a:ext cx="93821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3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88C1265-C769-41F7-B59E-B8B534EC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379441-F724-44A0-BB3F-FF5D1802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ActiveMQ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1FF54-B5B2-4FC4-9215-189FF932CC1D}"/>
              </a:ext>
            </a:extLst>
          </p:cNvPr>
          <p:cNvSpPr txBox="1"/>
          <p:nvPr/>
        </p:nvSpPr>
        <p:spPr>
          <a:xfrm>
            <a:off x="716437" y="1282045"/>
            <a:ext cx="9982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JMS-</a:t>
            </a:r>
            <a:r>
              <a:rPr lang="ru-RU" dirty="0"/>
              <a:t>совместимый </a:t>
            </a:r>
            <a:r>
              <a:rPr lang="en-US" dirty="0"/>
              <a:t>MOM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Кластеризация для масштабируемой высокой производительности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Репликация для обеспечения высокой доступности и отказоустойчивости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Протоколы: </a:t>
            </a:r>
            <a:r>
              <a:rPr lang="en-US" dirty="0"/>
              <a:t>REST, AMQP, MQTT, Stomp, </a:t>
            </a:r>
            <a:r>
              <a:rPr lang="en-US" dirty="0" err="1"/>
              <a:t>Openwire</a:t>
            </a:r>
            <a:r>
              <a:rPr lang="en-US" dirty="0"/>
              <a:t>, XMPP, WS Notification...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Языки: </a:t>
            </a:r>
            <a:r>
              <a:rPr lang="en-US" dirty="0"/>
              <a:t>Java, C#, C++, Erlang, Go, Python, Ruby, </a:t>
            </a:r>
            <a:r>
              <a:rPr lang="en-US" dirty="0" err="1"/>
              <a:t>Tcl</a:t>
            </a:r>
            <a:r>
              <a:rPr lang="en-US" dirty="0"/>
              <a:t>/</a:t>
            </a:r>
            <a:r>
              <a:rPr lang="en-US" dirty="0" err="1"/>
              <a:t>tk</a:t>
            </a:r>
            <a:r>
              <a:rPr lang="en-US" dirty="0"/>
              <a:t>, 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9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271D8E-48B2-4F3A-9C14-55868ADE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8469DD-DFF0-4003-9994-0699EB6B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ActiveMQ Artemis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1AB2-712E-4747-A09B-7D98F8B5A704}"/>
              </a:ext>
            </a:extLst>
          </p:cNvPr>
          <p:cNvSpPr txBox="1"/>
          <p:nvPr/>
        </p:nvSpPr>
        <p:spPr>
          <a:xfrm>
            <a:off x="565608" y="115007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Набор </a:t>
            </a:r>
            <a:r>
              <a:rPr lang="ru-RU" dirty="0" err="1"/>
              <a:t>Java</a:t>
            </a:r>
            <a:r>
              <a:rPr lang="ru-RU" dirty="0"/>
              <a:t>-объектов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Журнал постоянного хранения со сверхвысокой производительностью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Неблокирующий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Встраиваемый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Кластеризованный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E96008-A2B7-4BC1-83FC-81336EC5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423292"/>
            <a:ext cx="61912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9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09C5C73-F912-4498-95D5-2656B003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50A143F-9A3B-4F00-AE89-3245E12D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Kafka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760D3-3467-4E3B-9873-D087D5259B9D}"/>
              </a:ext>
            </a:extLst>
          </p:cNvPr>
          <p:cNvSpPr txBox="1"/>
          <p:nvPr/>
        </p:nvSpPr>
        <p:spPr>
          <a:xfrm>
            <a:off x="432619" y="1168924"/>
            <a:ext cx="115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это распределенная потоковая платформа, позволяющая обрабатывать триллионы событий в день.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49F5C9-BD67-44CF-A97C-0A5A60D3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2" y="2326751"/>
            <a:ext cx="4800600" cy="3362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44923-2AB7-4F31-839E-11D7C9D21401}"/>
              </a:ext>
            </a:extLst>
          </p:cNvPr>
          <p:cNvSpPr txBox="1"/>
          <p:nvPr/>
        </p:nvSpPr>
        <p:spPr>
          <a:xfrm>
            <a:off x="5505254" y="2262433"/>
            <a:ext cx="6372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Kafka</a:t>
            </a:r>
            <a:r>
              <a:rPr lang="ru-RU" dirty="0"/>
              <a:t> гарантирует: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минимальные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высокую пропускную способность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предоставляет отказоустойчивые конвейеры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работающие по принципу «публикация/подписка»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позволяет обрабатывать потоки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134039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60B768-E715-4541-8BE2-82185AF3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36EDC25-13AF-4D86-829D-24A9C880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: производители и потребители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D7757-4470-4C61-9A28-E0C0E3E9359D}"/>
              </a:ext>
            </a:extLst>
          </p:cNvPr>
          <p:cNvSpPr txBox="1"/>
          <p:nvPr/>
        </p:nvSpPr>
        <p:spPr>
          <a:xfrm>
            <a:off x="292231" y="1065229"/>
            <a:ext cx="1162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Производители публикуют сообщения в темы (</a:t>
            </a:r>
            <a:r>
              <a:rPr lang="ru-RU" dirty="0" err="1"/>
              <a:t>topic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Темы могут быть разделены на разделы и реплицированы. </a:t>
            </a:r>
          </a:p>
          <a:p>
            <a:r>
              <a:rPr lang="ru-RU" dirty="0"/>
              <a:t>Потребители подписываются на сообщения на определенную «тему».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Потребители могут группироваться для распределения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7D22DC-68EE-4597-ACF7-848FD3D3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65" y="2637442"/>
            <a:ext cx="8505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0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F7E9BF7-DD87-4EFD-BD67-A7F846EB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8F2D3B-0C13-47D3-9223-5513051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BDF159-7EA2-43F8-82E9-E3DB88BA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028700"/>
            <a:ext cx="5781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6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0018A66-8021-48C3-A5B4-ADB4E9F2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87F408-A753-4152-8DDD-C29C5C99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991785-BF76-4181-AE95-3C78879D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900112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6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1FF15B-ADFE-4572-BA49-341BE934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40962B-FE26-481F-BDDF-922C9F06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4D508-FF72-4C0A-96B9-A2A35A92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909637"/>
            <a:ext cx="7639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2856821-9456-44E4-AF3B-78FFEF19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9975B3B-6DB7-4398-B821-E51C36D5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648109-8900-4C8B-B39E-299480B3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704850"/>
            <a:ext cx="75533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7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B88050-3E29-4388-9171-7675B98A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D531DC-17FB-4140-ADBF-BF20B52F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B66805-931C-4C4F-8C17-C11D55C2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891158"/>
            <a:ext cx="74199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7059366-A794-4166-BDD2-A15DC022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E2077F-EB2A-4851-8AFA-3193496D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Очереди и топики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89F8DE-29AA-451F-808C-9D9E8123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43533"/>
            <a:ext cx="8001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44508FD-03C8-4F4D-B1C6-1B364AEF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9B3BD3-5A8B-49E4-A744-74ACB389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Точка-точка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6C2B6D-EBFA-44A3-A8FF-70B48AE3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9" y="1743075"/>
            <a:ext cx="5591175" cy="337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E27AD-7ED9-4BC4-B133-D4B9FC7A047B}"/>
              </a:ext>
            </a:extLst>
          </p:cNvPr>
          <p:cNvSpPr txBox="1"/>
          <p:nvPr/>
        </p:nvSpPr>
        <p:spPr>
          <a:xfrm>
            <a:off x="6278252" y="1348033"/>
            <a:ext cx="5481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 идете на почту, чтобы отправить другу</a:t>
            </a:r>
          </a:p>
          <a:p>
            <a:r>
              <a:rPr lang="ru-RU" dirty="0"/>
              <a:t>посылку. Подходите к окошку и вручаете</a:t>
            </a:r>
          </a:p>
          <a:p>
            <a:r>
              <a:rPr lang="ru-RU" dirty="0"/>
              <a:t>сотруднику почты посылку.</a:t>
            </a:r>
          </a:p>
          <a:p>
            <a:endParaRPr lang="ru-RU" dirty="0"/>
          </a:p>
          <a:p>
            <a:r>
              <a:rPr lang="ru-RU" dirty="0"/>
              <a:t>Сотрудник забирает посылку и выдает вам</a:t>
            </a:r>
          </a:p>
          <a:p>
            <a:r>
              <a:rPr lang="ru-RU" dirty="0"/>
              <a:t>квитанцию. Другу не нужно быть дома в момент</a:t>
            </a:r>
          </a:p>
          <a:p>
            <a:r>
              <a:rPr lang="ru-RU" dirty="0"/>
              <a:t>отправки посылки. Вы уверены, что посылка будет</a:t>
            </a:r>
          </a:p>
          <a:p>
            <a:r>
              <a:rPr lang="ru-RU" dirty="0"/>
              <a:t>доставлена другу в какой-то момент в будущем, и</a:t>
            </a:r>
          </a:p>
          <a:p>
            <a:r>
              <a:rPr lang="ru-RU" dirty="0"/>
              <a:t>можете продолжать заниматься своими делами.</a:t>
            </a:r>
          </a:p>
          <a:p>
            <a:endParaRPr lang="ru-RU" dirty="0"/>
          </a:p>
          <a:p>
            <a:r>
              <a:rPr lang="ru-RU" dirty="0"/>
              <a:t>Позже, в какой-то момент, ваш друг получает</a:t>
            </a:r>
          </a:p>
          <a:p>
            <a:r>
              <a:rPr lang="ru-RU" dirty="0"/>
              <a:t>посылку.</a:t>
            </a:r>
          </a:p>
        </p:txBody>
      </p:sp>
    </p:spTree>
    <p:extLst>
      <p:ext uri="{BB962C8B-B14F-4D97-AF65-F5344CB8AC3E}">
        <p14:creationId xmlns:p14="http://schemas.microsoft.com/office/powerpoint/2010/main" val="93436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4624A54-E644-416D-9DA2-B409EA54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E856FE8-2CE4-40C1-99F3-09023E1A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Публикация-подписчик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0AAED-66AD-4507-AE56-170B00B0B1C5}"/>
              </a:ext>
            </a:extLst>
          </p:cNvPr>
          <p:cNvSpPr txBox="1"/>
          <p:nvPr/>
        </p:nvSpPr>
        <p:spPr>
          <a:xfrm>
            <a:off x="499621" y="1668544"/>
            <a:ext cx="953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 набираете номер конференции. Пока вы подключены к конференции, вы слышите все, что говорит спикер, вместе с остальными участниками вызова.</a:t>
            </a:r>
          </a:p>
          <a:p>
            <a:endParaRPr lang="ru-RU" dirty="0"/>
          </a:p>
          <a:p>
            <a:r>
              <a:rPr lang="ru-RU" dirty="0"/>
              <a:t>Когда вы отключаетесь, то пропускаете то, что сказано.</a:t>
            </a:r>
          </a:p>
          <a:p>
            <a:endParaRPr lang="ru-RU" dirty="0"/>
          </a:p>
          <a:p>
            <a:r>
              <a:rPr lang="ru-RU" dirty="0"/>
              <a:t>При повторном подключении вы продолжаете слышать, что говорят</a:t>
            </a:r>
          </a:p>
        </p:txBody>
      </p:sp>
    </p:spTree>
    <p:extLst>
      <p:ext uri="{BB962C8B-B14F-4D97-AF65-F5344CB8AC3E}">
        <p14:creationId xmlns:p14="http://schemas.microsoft.com/office/powerpoint/2010/main" val="67571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59C86-4F74-48EE-871F-1FFC1E66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2994"/>
            <a:ext cx="9415914" cy="605679"/>
          </a:xfrm>
        </p:spPr>
        <p:txBody>
          <a:bodyPr/>
          <a:lstStyle/>
          <a:p>
            <a:r>
              <a:rPr lang="ru-RU" dirty="0"/>
              <a:t>Что мы узнали\вспомнили?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F0582-178C-46BC-B384-66FBC7110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619" y="1434456"/>
            <a:ext cx="9415914" cy="18979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dirty="0"/>
              <a:t>Синхронное взаимодействие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dirty="0"/>
              <a:t>Асинхронное взаимодействие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dirty="0"/>
              <a:t>Публикация-Подписка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dirty="0"/>
              <a:t>Точка-Точка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57610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5513</TotalTime>
  <Words>1559</Words>
  <Application>Microsoft Office PowerPoint</Application>
  <PresentationFormat>Широкоэкранный</PresentationFormat>
  <Paragraphs>313</Paragraphs>
  <Slides>59</Slides>
  <Notes>0</Notes>
  <HiddenSlides>12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8" baseType="lpstr">
      <vt:lpstr>ALS Hauss</vt:lpstr>
      <vt:lpstr>ALS Hauss Medium</vt:lpstr>
      <vt:lpstr>Arial</vt:lpstr>
      <vt:lpstr>Calibri</vt:lpstr>
      <vt:lpstr>Courier New</vt:lpstr>
      <vt:lpstr>Inter</vt:lpstr>
      <vt:lpstr>Verdana</vt:lpstr>
      <vt:lpstr>Wingdings</vt:lpstr>
      <vt:lpstr>Основной шаблон Т1</vt:lpstr>
      <vt:lpstr>Презентация PowerPoint</vt:lpstr>
      <vt:lpstr>Кто я?</vt:lpstr>
      <vt:lpstr>Виды интеграций</vt:lpstr>
      <vt:lpstr>Синхронная интеграция</vt:lpstr>
      <vt:lpstr>Асинхронная интеграция</vt:lpstr>
      <vt:lpstr>Очереди и топики</vt:lpstr>
      <vt:lpstr>Точка-точка</vt:lpstr>
      <vt:lpstr>Публикация-подписчик</vt:lpstr>
      <vt:lpstr>Что мы узнали\вспомнили?</vt:lpstr>
      <vt:lpstr>Какие бывают брокеры?</vt:lpstr>
      <vt:lpstr>Для чего нужны брокеры сообщений?</vt:lpstr>
      <vt:lpstr>А какие надо знать?</vt:lpstr>
      <vt:lpstr>Презентация PowerPoint</vt:lpstr>
      <vt:lpstr>Основные отличия Apache Kafka и RabbitMQ </vt:lpstr>
      <vt:lpstr>Что такое kafka?</vt:lpstr>
      <vt:lpstr>Свойства kafka</vt:lpstr>
      <vt:lpstr>История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Решаемые задачи</vt:lpstr>
      <vt:lpstr>Из чего состоит кафка</vt:lpstr>
      <vt:lpstr>Kafka Broker</vt:lpstr>
      <vt:lpstr>Kafka broker - zookeeper</vt:lpstr>
      <vt:lpstr>Kafka broker - zookeeper</vt:lpstr>
      <vt:lpstr>Сообщения</vt:lpstr>
      <vt:lpstr>Apache Kafka: Топики и партиции</vt:lpstr>
      <vt:lpstr>Расположение топиков в кластере</vt:lpstr>
      <vt:lpstr>Где хранятся данные?</vt:lpstr>
      <vt:lpstr>Структура лога</vt:lpstr>
      <vt:lpstr>Сегменты</vt:lpstr>
      <vt:lpstr>Как удалить данные из топика?</vt:lpstr>
      <vt:lpstr>Как удалить данные из топика?</vt:lpstr>
      <vt:lpstr>Что будет если брокер упал?</vt:lpstr>
      <vt:lpstr>Лидеры</vt:lpstr>
      <vt:lpstr>Отправитель Producer</vt:lpstr>
      <vt:lpstr>Получатель consumer</vt:lpstr>
      <vt:lpstr>Почему kafka быстрая?</vt:lpstr>
      <vt:lpstr>Итого</vt:lpstr>
      <vt:lpstr>Ещё раз про отличия</vt:lpstr>
      <vt:lpstr>Презентация PowerPoint</vt:lpstr>
      <vt:lpstr>Очереди (MQ)</vt:lpstr>
      <vt:lpstr>Брокеры сообщений</vt:lpstr>
      <vt:lpstr>JMS</vt:lpstr>
      <vt:lpstr>Apache ActiveMQ</vt:lpstr>
      <vt:lpstr>Apache ActiveMQ Artemis</vt:lpstr>
      <vt:lpstr>Apache Kafka</vt:lpstr>
      <vt:lpstr>Apache Kafka: производители и потребители</vt:lpstr>
      <vt:lpstr>Apache Kafka – журналы для интеграции</vt:lpstr>
      <vt:lpstr>Apache Kafka – журналы для интеграции</vt:lpstr>
      <vt:lpstr>Apache Kafka – журналы для интеграции</vt:lpstr>
      <vt:lpstr>Apache Kafka – журналы для интеграции</vt:lpstr>
      <vt:lpstr>Apache Kafka – журналы для интеграции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Бурмистров Владимир Сергеевич</cp:lastModifiedBy>
  <cp:revision>173</cp:revision>
  <dcterms:created xsi:type="dcterms:W3CDTF">2023-02-20T15:32:58Z</dcterms:created>
  <dcterms:modified xsi:type="dcterms:W3CDTF">2024-02-28T17:01:07Z</dcterms:modified>
</cp:coreProperties>
</file>